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514" r:id="rId3"/>
    <p:sldId id="410" r:id="rId4"/>
    <p:sldId id="409" r:id="rId5"/>
    <p:sldId id="407" r:id="rId6"/>
    <p:sldId id="515" r:id="rId7"/>
    <p:sldId id="411" r:id="rId8"/>
    <p:sldId id="446" r:id="rId9"/>
    <p:sldId id="513" r:id="rId10"/>
    <p:sldId id="412" r:id="rId11"/>
    <p:sldId id="413" r:id="rId12"/>
    <p:sldId id="414" r:id="rId13"/>
    <p:sldId id="432" r:id="rId14"/>
    <p:sldId id="449" r:id="rId15"/>
    <p:sldId id="430" r:id="rId16"/>
    <p:sldId id="536" r:id="rId17"/>
    <p:sldId id="454" r:id="rId18"/>
    <p:sldId id="465" r:id="rId19"/>
    <p:sldId id="464" r:id="rId20"/>
    <p:sldId id="453" r:id="rId21"/>
    <p:sldId id="463" r:id="rId22"/>
    <p:sldId id="455" r:id="rId23"/>
    <p:sldId id="551" r:id="rId24"/>
    <p:sldId id="466" r:id="rId25"/>
    <p:sldId id="469" r:id="rId26"/>
    <p:sldId id="483" r:id="rId27"/>
    <p:sldId id="481" r:id="rId28"/>
    <p:sldId id="479" r:id="rId29"/>
    <p:sldId id="471" r:id="rId30"/>
    <p:sldId id="458" r:id="rId31"/>
    <p:sldId id="459" r:id="rId32"/>
    <p:sldId id="460" r:id="rId33"/>
    <p:sldId id="552" r:id="rId34"/>
    <p:sldId id="462" r:id="rId35"/>
    <p:sldId id="509" r:id="rId36"/>
    <p:sldId id="508" r:id="rId37"/>
    <p:sldId id="510" r:id="rId38"/>
    <p:sldId id="461" r:id="rId39"/>
    <p:sldId id="517" r:id="rId40"/>
    <p:sldId id="571" r:id="rId41"/>
    <p:sldId id="572" r:id="rId42"/>
    <p:sldId id="570" r:id="rId43"/>
    <p:sldId id="519" r:id="rId44"/>
    <p:sldId id="521" r:id="rId45"/>
    <p:sldId id="537" r:id="rId46"/>
    <p:sldId id="538" r:id="rId47"/>
    <p:sldId id="539" r:id="rId48"/>
    <p:sldId id="540" r:id="rId49"/>
    <p:sldId id="541" r:id="rId50"/>
    <p:sldId id="542" r:id="rId51"/>
    <p:sldId id="543" r:id="rId52"/>
    <p:sldId id="544" r:id="rId53"/>
    <p:sldId id="545" r:id="rId54"/>
    <p:sldId id="546" r:id="rId55"/>
    <p:sldId id="547" r:id="rId56"/>
  </p:sldIdLst>
  <p:sldSz cx="9144000" cy="6858000" type="screen4x3"/>
  <p:notesSz cx="6858000" cy="91170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720">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352"/>
    <a:srgbClr val="23458F"/>
    <a:srgbClr val="C1CDCC"/>
    <a:srgbClr val="C4D0CF"/>
    <a:srgbClr val="54555E"/>
    <a:srgbClr val="6D6A86"/>
    <a:srgbClr val="FFCB23"/>
    <a:srgbClr val="AE2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87542" autoAdjust="0"/>
  </p:normalViewPr>
  <p:slideViewPr>
    <p:cSldViewPr>
      <p:cViewPr varScale="1">
        <p:scale>
          <a:sx n="73" d="100"/>
          <a:sy n="73" d="100"/>
        </p:scale>
        <p:origin x="1910" y="67"/>
      </p:cViewPr>
      <p:guideLst>
        <p:guide orient="horz" pos="720"/>
        <p:guide pos="4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7.xml"/><Relationship Id="rId7" Type="http://schemas.openxmlformats.org/officeDocument/2006/relationships/slide" Target="slides/slide51.xml"/><Relationship Id="rId2" Type="http://schemas.openxmlformats.org/officeDocument/2006/relationships/slide" Target="slides/slide28.xml"/><Relationship Id="rId1" Type="http://schemas.openxmlformats.org/officeDocument/2006/relationships/slide" Target="slides/slide27.xml"/><Relationship Id="rId6" Type="http://schemas.openxmlformats.org/officeDocument/2006/relationships/slide" Target="slides/slide50.xml"/><Relationship Id="rId5" Type="http://schemas.openxmlformats.org/officeDocument/2006/relationships/slide" Target="slides/slide49.xml"/><Relationship Id="rId4"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601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6016"/>
          </a:xfrm>
          <a:prstGeom prst="rect">
            <a:avLst/>
          </a:prstGeom>
        </p:spPr>
        <p:txBody>
          <a:bodyPr vert="horz" lIns="91440" tIns="45720" rIns="91440" bIns="45720" rtlCol="0"/>
          <a:lstStyle>
            <a:lvl1pPr algn="r">
              <a:defRPr sz="1200"/>
            </a:lvl1pPr>
          </a:lstStyle>
          <a:p>
            <a:pPr>
              <a:defRPr/>
            </a:pPr>
            <a:fld id="{DDE5BC02-0625-4EDC-A178-4722F183D88E}" type="datetimeFigureOut">
              <a:rPr lang="en-US"/>
              <a:pPr>
                <a:defRPr/>
              </a:pPr>
              <a:t>6/14/2016</a:t>
            </a:fld>
            <a:endParaRPr lang="en-US"/>
          </a:p>
        </p:txBody>
      </p:sp>
      <p:sp>
        <p:nvSpPr>
          <p:cNvPr id="4" name="Footer Placeholder 3"/>
          <p:cNvSpPr>
            <a:spLocks noGrp="1"/>
          </p:cNvSpPr>
          <p:nvPr>
            <p:ph type="ftr" sz="quarter" idx="2"/>
          </p:nvPr>
        </p:nvSpPr>
        <p:spPr>
          <a:xfrm>
            <a:off x="0" y="8659345"/>
            <a:ext cx="2971800" cy="456016"/>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59345"/>
            <a:ext cx="2971800" cy="456016"/>
          </a:xfrm>
          <a:prstGeom prst="rect">
            <a:avLst/>
          </a:prstGeom>
        </p:spPr>
        <p:txBody>
          <a:bodyPr vert="horz" lIns="91440" tIns="45720" rIns="91440" bIns="45720" rtlCol="0" anchor="b"/>
          <a:lstStyle>
            <a:lvl1pPr algn="r">
              <a:defRPr sz="1200"/>
            </a:lvl1pPr>
          </a:lstStyle>
          <a:p>
            <a:pPr>
              <a:defRPr/>
            </a:pPr>
            <a:fld id="{9AE861B8-8484-4B3E-84E2-4FAC2EBA4C6E}" type="slidenum">
              <a:rPr lang="en-US"/>
              <a:pPr>
                <a:defRPr/>
              </a:pPr>
              <a:t>‹#›</a:t>
            </a:fld>
            <a:endParaRPr lang="en-US"/>
          </a:p>
        </p:txBody>
      </p:sp>
    </p:spTree>
    <p:extLst>
      <p:ext uri="{BB962C8B-B14F-4D97-AF65-F5344CB8AC3E}">
        <p14:creationId xmlns:p14="http://schemas.microsoft.com/office/powerpoint/2010/main" val="665708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60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6200" y="0"/>
            <a:ext cx="2971800" cy="4560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30499"/>
            <a:ext cx="5029200" cy="41024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60997"/>
            <a:ext cx="2971800" cy="456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6200" y="8660997"/>
            <a:ext cx="2971800" cy="456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1C76DB1-E33D-49FD-B59B-EA428B0E042D}" type="slidenum">
              <a:rPr lang="en-US"/>
              <a:pPr>
                <a:defRPr/>
              </a:pPr>
              <a:t>‹#›</a:t>
            </a:fld>
            <a:endParaRPr lang="en-US" dirty="0"/>
          </a:p>
        </p:txBody>
      </p:sp>
    </p:spTree>
    <p:extLst>
      <p:ext uri="{BB962C8B-B14F-4D97-AF65-F5344CB8AC3E}">
        <p14:creationId xmlns:p14="http://schemas.microsoft.com/office/powerpoint/2010/main" val="3492595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47402F88-13EC-4E52-8FC1-B70FC83717A8}" type="slidenum">
              <a:rPr lang="en-US" smtClean="0">
                <a:latin typeface="Arial" pitchFamily="34" charset="0"/>
              </a:rPr>
              <a:pPr>
                <a:defRPr/>
              </a:pPr>
              <a:t>1</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88649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Purchase or not? Yields purchase </a:t>
            </a:r>
            <a:r>
              <a:rPr lang="en-US" smtClean="0"/>
              <a:t>driver information</a:t>
            </a:r>
            <a:endParaRPr lang="en-US"/>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21</a:t>
            </a:fld>
            <a:endParaRPr lang="en-US" dirty="0"/>
          </a:p>
        </p:txBody>
      </p:sp>
    </p:spTree>
    <p:extLst>
      <p:ext uri="{BB962C8B-B14F-4D97-AF65-F5344CB8AC3E}">
        <p14:creationId xmlns:p14="http://schemas.microsoft.com/office/powerpoint/2010/main" val="19117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23</a:t>
            </a:fld>
            <a:endParaRPr lang="en-US" dirty="0"/>
          </a:p>
        </p:txBody>
      </p:sp>
    </p:spTree>
    <p:extLst>
      <p:ext uri="{BB962C8B-B14F-4D97-AF65-F5344CB8AC3E}">
        <p14:creationId xmlns:p14="http://schemas.microsoft.com/office/powerpoint/2010/main" val="244572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Margin of error is defined as the half-width of the confidence interval: in other words the “+/-” value</a:t>
            </a:r>
          </a:p>
        </p:txBody>
      </p:sp>
      <p:sp>
        <p:nvSpPr>
          <p:cNvPr id="4" name="Slide Number Placeholder 3"/>
          <p:cNvSpPr>
            <a:spLocks noGrp="1"/>
          </p:cNvSpPr>
          <p:nvPr>
            <p:ph type="sldNum" sz="quarter" idx="5"/>
          </p:nvPr>
        </p:nvSpPr>
        <p:spPr/>
        <p:txBody>
          <a:bodyPr/>
          <a:lstStyle/>
          <a:p>
            <a:pPr>
              <a:defRPr/>
            </a:pPr>
            <a:fld id="{497101B3-6441-44CC-A870-256187FD0F80}" type="slidenum">
              <a:rPr lang="en-US" smtClean="0"/>
              <a:pPr>
                <a:defRPr/>
              </a:pPr>
              <a:t>26</a:t>
            </a:fld>
            <a:endParaRPr lang="en-US"/>
          </a:p>
        </p:txBody>
      </p:sp>
    </p:spTree>
    <p:extLst>
      <p:ext uri="{BB962C8B-B14F-4D97-AF65-F5344CB8AC3E}">
        <p14:creationId xmlns:p14="http://schemas.microsoft.com/office/powerpoint/2010/main" val="3498567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33</a:t>
            </a:fld>
            <a:endParaRPr lang="en-US" dirty="0"/>
          </a:p>
        </p:txBody>
      </p:sp>
    </p:spTree>
    <p:extLst>
      <p:ext uri="{BB962C8B-B14F-4D97-AF65-F5344CB8AC3E}">
        <p14:creationId xmlns:p14="http://schemas.microsoft.com/office/powerpoint/2010/main" val="244572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40</a:t>
            </a:fld>
            <a:endParaRPr lang="en-US" dirty="0"/>
          </a:p>
        </p:txBody>
      </p:sp>
    </p:spTree>
    <p:extLst>
      <p:ext uri="{BB962C8B-B14F-4D97-AF65-F5344CB8AC3E}">
        <p14:creationId xmlns:p14="http://schemas.microsoft.com/office/powerpoint/2010/main" val="180266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0FD0B44F-0934-47AF-BD0F-25C854D0D6A7}" type="slidenum">
              <a:rPr lang="en-US" smtClean="0">
                <a:latin typeface="Arial" pitchFamily="34" charset="0"/>
              </a:rPr>
              <a:pPr>
                <a:defRPr/>
              </a:pPr>
              <a:t>41</a:t>
            </a:fld>
            <a:endParaRPr lang="en-US"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5295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B0B782BB-A61C-48F5-A7A3-00F1C70C531A}" type="slidenum">
              <a:rPr lang="en-US" smtClean="0">
                <a:latin typeface="Arial" pitchFamily="34" charset="0"/>
              </a:rPr>
              <a:pPr>
                <a:defRPr/>
              </a:pPr>
              <a:t>44</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4708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2</a:t>
            </a:fld>
            <a:endParaRPr lang="en-US" dirty="0"/>
          </a:p>
        </p:txBody>
      </p:sp>
    </p:spTree>
    <p:extLst>
      <p:ext uri="{BB962C8B-B14F-4D97-AF65-F5344CB8AC3E}">
        <p14:creationId xmlns:p14="http://schemas.microsoft.com/office/powerpoint/2010/main" val="244572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6</a:t>
            </a:fld>
            <a:endParaRPr lang="en-US" dirty="0"/>
          </a:p>
        </p:txBody>
      </p:sp>
    </p:spTree>
    <p:extLst>
      <p:ext uri="{BB962C8B-B14F-4D97-AF65-F5344CB8AC3E}">
        <p14:creationId xmlns:p14="http://schemas.microsoft.com/office/powerpoint/2010/main" val="244572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45F9600B-E1DA-4AFC-B58B-5A249B1E1ABB}" type="slidenum">
              <a:rPr lang="en-US"/>
              <a:pPr>
                <a:defRPr/>
              </a:pPr>
              <a:t>14</a:t>
            </a:fld>
            <a:endParaRPr lang="en-US"/>
          </a:p>
        </p:txBody>
      </p:sp>
      <p:sp>
        <p:nvSpPr>
          <p:cNvPr id="54275" name="Rectangle 2"/>
          <p:cNvSpPr>
            <a:spLocks noGrp="1" noRot="1" noChangeAspect="1" noChangeArrowheads="1" noTextEdit="1"/>
          </p:cNvSpPr>
          <p:nvPr>
            <p:ph type="sldImg"/>
          </p:nvPr>
        </p:nvSpPr>
        <p:spPr>
          <a:xfrm>
            <a:off x="1138238" y="671513"/>
            <a:ext cx="4584700" cy="3440112"/>
          </a:xfrm>
          <a:ln/>
        </p:spPr>
      </p:sp>
      <p:sp>
        <p:nvSpPr>
          <p:cNvPr id="54276" name="Rectangle 3"/>
          <p:cNvSpPr>
            <a:spLocks noGrp="1" noChangeArrowheads="1"/>
          </p:cNvSpPr>
          <p:nvPr>
            <p:ph type="body" idx="1"/>
          </p:nvPr>
        </p:nvSpPr>
        <p:spPr>
          <a:xfrm>
            <a:off x="912814" y="4333804"/>
            <a:ext cx="5032375" cy="4112403"/>
          </a:xfrm>
          <a:noFill/>
          <a:ln/>
        </p:spPr>
        <p:txBody>
          <a:bodyPr/>
          <a:lstStyle/>
          <a:p>
            <a:pPr eaLnBrk="1" hangingPunct="1"/>
            <a:r>
              <a:rPr lang="en-US" sz="1000" dirty="0" smtClean="0">
                <a:latin typeface="Arial" pitchFamily="34" charset="0"/>
              </a:rPr>
              <a:t>Aka the lifecycle from awareness to loyalty to exit</a:t>
            </a:r>
          </a:p>
        </p:txBody>
      </p:sp>
    </p:spTree>
    <p:extLst>
      <p:ext uri="{BB962C8B-B14F-4D97-AF65-F5344CB8AC3E}">
        <p14:creationId xmlns:p14="http://schemas.microsoft.com/office/powerpoint/2010/main" val="316967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19050"/>
            <a:ext cx="7137400" cy="5353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15</a:t>
            </a:fld>
            <a:endParaRPr lang="en-US" dirty="0"/>
          </a:p>
        </p:txBody>
      </p:sp>
    </p:spTree>
    <p:extLst>
      <p:ext uri="{BB962C8B-B14F-4D97-AF65-F5344CB8AC3E}">
        <p14:creationId xmlns:p14="http://schemas.microsoft.com/office/powerpoint/2010/main" val="317651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16</a:t>
            </a:fld>
            <a:endParaRPr lang="en-US" dirty="0"/>
          </a:p>
        </p:txBody>
      </p:sp>
    </p:spTree>
    <p:extLst>
      <p:ext uri="{BB962C8B-B14F-4D97-AF65-F5344CB8AC3E}">
        <p14:creationId xmlns:p14="http://schemas.microsoft.com/office/powerpoint/2010/main" val="244572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drives sales? Is it the taste of the wine? Is it the tasting room experience? Is it something else?</a:t>
            </a:r>
          </a:p>
          <a:p>
            <a:r>
              <a:rPr lang="en-US" dirty="0" smtClean="0"/>
              <a:t>Share</a:t>
            </a:r>
            <a:r>
              <a:rPr lang="en-US" baseline="0" dirty="0" smtClean="0"/>
              <a:t> the Starbucks versus </a:t>
            </a:r>
            <a:r>
              <a:rPr lang="en-US" baseline="0" dirty="0" err="1" smtClean="0"/>
              <a:t>Peet’s</a:t>
            </a:r>
            <a:r>
              <a:rPr lang="en-US" baseline="0" dirty="0" smtClean="0"/>
              <a:t> story</a:t>
            </a:r>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18</a:t>
            </a:fld>
            <a:endParaRPr lang="en-US" dirty="0"/>
          </a:p>
        </p:txBody>
      </p:sp>
    </p:spTree>
    <p:extLst>
      <p:ext uri="{BB962C8B-B14F-4D97-AF65-F5344CB8AC3E}">
        <p14:creationId xmlns:p14="http://schemas.microsoft.com/office/powerpoint/2010/main" val="3612012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survey is not our goal. It helps us enable our goal</a:t>
            </a:r>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19</a:t>
            </a:fld>
            <a:endParaRPr lang="en-US" dirty="0"/>
          </a:p>
        </p:txBody>
      </p:sp>
    </p:spTree>
    <p:extLst>
      <p:ext uri="{BB962C8B-B14F-4D97-AF65-F5344CB8AC3E}">
        <p14:creationId xmlns:p14="http://schemas.microsoft.com/office/powerpoint/2010/main" val="191431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Purchase or not? Yields purchase driver information</a:t>
            </a:r>
            <a:endParaRPr lang="en-US" dirty="0"/>
          </a:p>
        </p:txBody>
      </p:sp>
      <p:sp>
        <p:nvSpPr>
          <p:cNvPr id="4" name="Slide Number Placeholder 3"/>
          <p:cNvSpPr>
            <a:spLocks noGrp="1"/>
          </p:cNvSpPr>
          <p:nvPr>
            <p:ph type="sldNum" sz="quarter" idx="10"/>
          </p:nvPr>
        </p:nvSpPr>
        <p:spPr/>
        <p:txBody>
          <a:bodyPr/>
          <a:lstStyle/>
          <a:p>
            <a:pPr>
              <a:defRPr/>
            </a:pPr>
            <a:fld id="{B1C76DB1-E33D-49FD-B59B-EA428B0E042D}" type="slidenum">
              <a:rPr lang="en-US" smtClean="0"/>
              <a:pPr>
                <a:defRPr/>
              </a:pPr>
              <a:t>20</a:t>
            </a:fld>
            <a:endParaRPr lang="en-US" dirty="0"/>
          </a:p>
        </p:txBody>
      </p:sp>
    </p:spTree>
    <p:extLst>
      <p:ext uri="{BB962C8B-B14F-4D97-AF65-F5344CB8AC3E}">
        <p14:creationId xmlns:p14="http://schemas.microsoft.com/office/powerpoint/2010/main" val="1243970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39" descr="greenstripe"/>
          <p:cNvPicPr>
            <a:picLocks noChangeAspect="1" noChangeArrowheads="1"/>
          </p:cNvPicPr>
          <p:nvPr userDrawn="1"/>
        </p:nvPicPr>
        <p:blipFill>
          <a:blip r:embed="rId2" cstate="print"/>
          <a:srcRect/>
          <a:stretch>
            <a:fillRect/>
          </a:stretch>
        </p:blipFill>
        <p:spPr bwMode="auto">
          <a:xfrm>
            <a:off x="0" y="-1588"/>
            <a:ext cx="9145588" cy="6859588"/>
          </a:xfrm>
          <a:prstGeom prst="rect">
            <a:avLst/>
          </a:prstGeom>
          <a:noFill/>
          <a:ln w="9525">
            <a:noFill/>
            <a:miter lim="800000"/>
            <a:headEnd/>
            <a:tailEnd/>
          </a:ln>
        </p:spPr>
      </p:pic>
      <p:sp>
        <p:nvSpPr>
          <p:cNvPr id="3" name="Rectangle 36"/>
          <p:cNvSpPr>
            <a:spLocks noChangeArrowheads="1"/>
          </p:cNvSpPr>
          <p:nvPr userDrawn="1"/>
        </p:nvSpPr>
        <p:spPr bwMode="auto">
          <a:xfrm>
            <a:off x="304800" y="6553200"/>
            <a:ext cx="1676400" cy="304800"/>
          </a:xfrm>
          <a:prstGeom prst="rect">
            <a:avLst/>
          </a:prstGeom>
          <a:noFill/>
          <a:ln w="9525">
            <a:noFill/>
            <a:miter lim="800000"/>
            <a:headEnd/>
            <a:tailEnd/>
          </a:ln>
          <a:effectLst/>
        </p:spPr>
        <p:txBody>
          <a:bodyPr anchor="b"/>
          <a:lstStyle/>
          <a:p>
            <a:pPr algn="r">
              <a:defRPr/>
            </a:pPr>
            <a:r>
              <a:rPr lang="en-US" sz="800" b="1" dirty="0">
                <a:solidFill>
                  <a:schemeClr val="bg1"/>
                </a:solidFill>
                <a:latin typeface="Palatino" pitchFamily="1" charset="0"/>
                <a:cs typeface="+mn-cs"/>
              </a:rPr>
              <a:t/>
            </a:r>
            <a:br>
              <a:rPr lang="en-US" sz="800" b="1" dirty="0">
                <a:solidFill>
                  <a:schemeClr val="bg1"/>
                </a:solidFill>
                <a:latin typeface="Palatino" pitchFamily="1" charset="0"/>
                <a:cs typeface="+mn-cs"/>
              </a:rPr>
            </a:br>
            <a:r>
              <a:rPr lang="en-US" sz="800" b="1" dirty="0">
                <a:solidFill>
                  <a:schemeClr val="bg1"/>
                </a:solidFill>
                <a:latin typeface="Palatino" pitchFamily="1" charset="0"/>
                <a:cs typeface="+mn-cs"/>
              </a:rPr>
              <a:t>Bennett Valley Group </a:t>
            </a:r>
            <a:br>
              <a:rPr lang="en-US" sz="800" b="1" dirty="0">
                <a:solidFill>
                  <a:schemeClr val="bg1"/>
                </a:solidFill>
                <a:latin typeface="Palatino" pitchFamily="1" charset="0"/>
                <a:cs typeface="+mn-cs"/>
              </a:rPr>
            </a:br>
            <a:r>
              <a:rPr lang="en-US" sz="800" b="1" dirty="0">
                <a:solidFill>
                  <a:schemeClr val="bg1"/>
                </a:solidFill>
                <a:latin typeface="Palatino" pitchFamily="1" charset="0"/>
                <a:cs typeface="+mn-cs"/>
              </a:rPr>
              <a:t>© </a:t>
            </a:r>
            <a:r>
              <a:rPr lang="en-US" sz="800" b="1" dirty="0" smtClean="0">
                <a:solidFill>
                  <a:schemeClr val="bg1"/>
                </a:solidFill>
                <a:latin typeface="Palatino" pitchFamily="1" charset="0"/>
                <a:cs typeface="+mn-cs"/>
              </a:rPr>
              <a:t>2010</a:t>
            </a:r>
            <a:endParaRPr lang="en-US" sz="800" b="1" dirty="0">
              <a:solidFill>
                <a:schemeClr val="bg1"/>
              </a:solidFill>
              <a:latin typeface="Palatino" pitchFamily="1" charset="0"/>
              <a:cs typeface="+mn-cs"/>
            </a:endParaRPr>
          </a:p>
        </p:txBody>
      </p:sp>
      <p:grpSp>
        <p:nvGrpSpPr>
          <p:cNvPr id="4" name="Group 4"/>
          <p:cNvGrpSpPr>
            <a:grpSpLocks/>
          </p:cNvGrpSpPr>
          <p:nvPr userDrawn="1"/>
        </p:nvGrpSpPr>
        <p:grpSpPr bwMode="auto">
          <a:xfrm>
            <a:off x="2465388" y="838200"/>
            <a:ext cx="1905000" cy="1098550"/>
            <a:chOff x="2465034" y="838200"/>
            <a:chExt cx="1905000" cy="1098175"/>
          </a:xfrm>
        </p:grpSpPr>
        <p:sp>
          <p:nvSpPr>
            <p:cNvPr id="5" name="Rectangle 4"/>
            <p:cNvSpPr/>
            <p:nvPr/>
          </p:nvSpPr>
          <p:spPr>
            <a:xfrm>
              <a:off x="2465034" y="838200"/>
              <a:ext cx="1905000" cy="1066436"/>
            </a:xfrm>
            <a:prstGeom prst="rect">
              <a:avLst/>
            </a:prstGeom>
            <a:solidFill>
              <a:srgbClr val="C1CD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2514246" y="920722"/>
              <a:ext cx="1382713" cy="1015653"/>
            </a:xfrm>
            <a:prstGeom prst="rect">
              <a:avLst/>
            </a:prstGeom>
            <a:noFill/>
          </p:spPr>
          <p:txBody>
            <a:bodyPr wrap="none">
              <a:spAutoFit/>
            </a:bodyPr>
            <a:lstStyle/>
            <a:p>
              <a:pPr algn="ctr">
                <a:defRPr/>
              </a:pPr>
              <a:r>
                <a:rPr lang="en-US" dirty="0">
                  <a:latin typeface="Arial Black" pitchFamily="34" charset="0"/>
                </a:rPr>
                <a:t>Bennett </a:t>
              </a:r>
            </a:p>
            <a:p>
              <a:pPr algn="ctr">
                <a:defRPr/>
              </a:pPr>
              <a:r>
                <a:rPr lang="en-US" dirty="0">
                  <a:latin typeface="Arial Black" pitchFamily="34" charset="0"/>
                </a:rPr>
                <a:t>Valley </a:t>
              </a:r>
            </a:p>
            <a:p>
              <a:pPr algn="ctr">
                <a:defRPr/>
              </a:pPr>
              <a:r>
                <a:rPr lang="en-US" dirty="0">
                  <a:latin typeface="Arial Black" pitchFamily="34" charset="0"/>
                </a:rPr>
                <a:t>Group</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Title 1"/>
          <p:cNvSpPr>
            <a:spLocks noGrp="1"/>
          </p:cNvSpPr>
          <p:nvPr>
            <p:ph type="title"/>
          </p:nvPr>
        </p:nvSpPr>
        <p:spPr>
          <a:xfrm>
            <a:off x="9144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Vertical Title 1"/>
          <p:cNvSpPr>
            <a:spLocks noGrp="1"/>
          </p:cNvSpPr>
          <p:nvPr>
            <p:ph type="title" orient="vert"/>
          </p:nvPr>
        </p:nvSpPr>
        <p:spPr>
          <a:xfrm>
            <a:off x="70866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TextBox 4"/>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Title 1"/>
          <p:cNvSpPr>
            <a:spLocks noGrp="1"/>
          </p:cNvSpPr>
          <p:nvPr>
            <p:ph type="title"/>
          </p:nvPr>
        </p:nvSpPr>
        <p:spPr>
          <a:xfrm>
            <a:off x="9144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TextBox 2"/>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Content Placeholder 1"/>
          <p:cNvSpPr>
            <a:spLocks noGrp="1"/>
          </p:cNvSpPr>
          <p:nvPr>
            <p:ph/>
          </p:nvPr>
        </p:nvSpPr>
        <p:spPr>
          <a:xfrm>
            <a:off x="9144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Title 1"/>
          <p:cNvSpPr>
            <a:spLocks noGrp="1"/>
          </p:cNvSpPr>
          <p:nvPr>
            <p:ph type="title"/>
          </p:nvPr>
        </p:nvSpPr>
        <p:spPr>
          <a:xfrm>
            <a:off x="9144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Title 1"/>
          <p:cNvSpPr>
            <a:spLocks noGrp="1"/>
          </p:cNvSpPr>
          <p:nvPr>
            <p:ph type="title"/>
          </p:nvPr>
        </p:nvSpPr>
        <p:spPr>
          <a:xfrm>
            <a:off x="762000"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Title 1"/>
          <p:cNvSpPr>
            <a:spLocks noGrp="1"/>
          </p:cNvSpPr>
          <p:nvPr>
            <p:ph type="title"/>
          </p:nvPr>
        </p:nvSpPr>
        <p:spPr>
          <a:xfrm>
            <a:off x="9144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848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848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84756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Title 1"/>
          <p:cNvSpPr>
            <a:spLocks noGrp="1"/>
          </p:cNvSpPr>
          <p:nvPr>
            <p:ph type="title"/>
          </p:nvPr>
        </p:nvSpPr>
        <p:spPr>
          <a:xfrm>
            <a:off x="9144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22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22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Title 1"/>
          <p:cNvSpPr>
            <a:spLocks noGrp="1"/>
          </p:cNvSpPr>
          <p:nvPr>
            <p:ph type="title"/>
          </p:nvPr>
        </p:nvSpPr>
        <p:spPr>
          <a:xfrm>
            <a:off x="9144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84756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Title 1"/>
          <p:cNvSpPr>
            <a:spLocks noGrp="1"/>
          </p:cNvSpPr>
          <p:nvPr>
            <p:ph type="title"/>
          </p:nvPr>
        </p:nvSpPr>
        <p:spPr>
          <a:xfrm>
            <a:off x="9144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322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8018463" y="6172200"/>
            <a:ext cx="609600" cy="415925"/>
          </a:xfrm>
          <a:prstGeom prst="rect">
            <a:avLst/>
          </a:prstGeom>
          <a:solidFill>
            <a:schemeClr val="bg1"/>
          </a:solidFill>
        </p:spPr>
        <p:txBody>
          <a:bodyPr>
            <a:spAutoFit/>
          </a:bodyPr>
          <a:lstStyle/>
          <a:p>
            <a:pPr algn="ctr">
              <a:defRPr/>
            </a:pPr>
            <a:r>
              <a:rPr lang="en-US" sz="700" cap="small" dirty="0">
                <a:latin typeface="Arial Black" pitchFamily="34" charset="0"/>
              </a:rPr>
              <a:t>Bennett</a:t>
            </a:r>
          </a:p>
          <a:p>
            <a:pPr algn="ctr">
              <a:defRPr/>
            </a:pPr>
            <a:r>
              <a:rPr lang="en-US" sz="700" cap="small" dirty="0">
                <a:latin typeface="Arial Black" pitchFamily="34" charset="0"/>
              </a:rPr>
              <a:t>Valley</a:t>
            </a:r>
          </a:p>
          <a:p>
            <a:pPr algn="ctr">
              <a:defRPr/>
            </a:pPr>
            <a:r>
              <a:rPr lang="en-US" sz="700" cap="small" dirty="0">
                <a:latin typeface="Arial Black" pitchFamily="34" charset="0"/>
              </a:rPr>
              <a:t>Group</a:t>
            </a: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62000" y="1600200"/>
            <a:ext cx="784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2" descr="logo-small"/>
          <p:cNvPicPr>
            <a:picLocks noChangeAspect="1" noChangeArrowheads="1"/>
          </p:cNvPicPr>
          <p:nvPr/>
        </p:nvPicPr>
        <p:blipFill>
          <a:blip r:embed="rId15" cstate="print"/>
          <a:srcRect/>
          <a:stretch>
            <a:fillRect/>
          </a:stretch>
        </p:blipFill>
        <p:spPr bwMode="auto">
          <a:xfrm>
            <a:off x="7467600" y="6096000"/>
            <a:ext cx="1295400" cy="498475"/>
          </a:xfrm>
          <a:prstGeom prst="rect">
            <a:avLst/>
          </a:prstGeom>
          <a:noFill/>
          <a:ln w="9525">
            <a:noFill/>
            <a:miter lim="800000"/>
            <a:headEnd/>
            <a:tailEnd/>
          </a:ln>
        </p:spPr>
      </p:pic>
      <p:sp>
        <p:nvSpPr>
          <p:cNvPr id="1039" name="Rectangle 15"/>
          <p:cNvSpPr>
            <a:spLocks noChangeArrowheads="1"/>
          </p:cNvSpPr>
          <p:nvPr/>
        </p:nvSpPr>
        <p:spPr bwMode="auto">
          <a:xfrm>
            <a:off x="0" y="0"/>
            <a:ext cx="762000" cy="6858000"/>
          </a:xfrm>
          <a:prstGeom prst="rect">
            <a:avLst/>
          </a:prstGeom>
          <a:solidFill>
            <a:srgbClr val="275352"/>
          </a:solidFill>
          <a:ln w="25400">
            <a:noFill/>
            <a:miter lim="800000"/>
            <a:headEnd/>
            <a:tailEnd type="none" w="lg" len="sm"/>
          </a:ln>
          <a:effectLst/>
        </p:spPr>
        <p:txBody>
          <a:bodyPr wrap="none" lIns="0" tIns="0" rIns="0" bIns="0" anchor="ctr"/>
          <a:lstStyle/>
          <a:p>
            <a:pPr algn="ctr" eaLnBrk="0" hangingPunct="0">
              <a:defRPr/>
            </a:pPr>
            <a:endParaRPr lang="en-US" sz="1200" dirty="0">
              <a:solidFill>
                <a:schemeClr val="bg1"/>
              </a:solidFill>
              <a:latin typeface="Futura Bk" pitchFamily="34" charset="0"/>
              <a:ea typeface="ＭＳ Ｐゴシック" pitchFamily="1" charset="-128"/>
              <a:cs typeface="+mn-cs"/>
            </a:endParaRPr>
          </a:p>
        </p:txBody>
      </p:sp>
      <p:sp>
        <p:nvSpPr>
          <p:cNvPr id="1040" name="Text Box 16"/>
          <p:cNvSpPr txBox="1">
            <a:spLocks noChangeArrowheads="1"/>
          </p:cNvSpPr>
          <p:nvPr/>
        </p:nvSpPr>
        <p:spPr bwMode="auto">
          <a:xfrm>
            <a:off x="6705600" y="6400800"/>
            <a:ext cx="762000" cy="244475"/>
          </a:xfrm>
          <a:prstGeom prst="rect">
            <a:avLst/>
          </a:prstGeom>
          <a:noFill/>
          <a:ln w="9525">
            <a:noFill/>
            <a:miter lim="800000"/>
            <a:headEnd/>
            <a:tailEnd/>
          </a:ln>
          <a:effectLst/>
        </p:spPr>
        <p:txBody>
          <a:bodyPr>
            <a:spAutoFit/>
          </a:bodyPr>
          <a:lstStyle/>
          <a:p>
            <a:pPr algn="r">
              <a:spcBef>
                <a:spcPct val="50000"/>
              </a:spcBef>
              <a:defRPr/>
            </a:pPr>
            <a:r>
              <a:rPr lang="en-US" sz="1000" dirty="0">
                <a:latin typeface="Verdana" pitchFamily="1" charset="0"/>
                <a:cs typeface="+mn-cs"/>
              </a:rPr>
              <a:t>Page </a:t>
            </a:r>
            <a:fld id="{E0D81687-FE2C-4147-B1B5-FE723F0A0B5D}" type="slidenum">
              <a:rPr lang="en-US" sz="1000">
                <a:latin typeface="Verdana" pitchFamily="1" charset="0"/>
                <a:cs typeface="+mn-cs"/>
              </a:rPr>
              <a:pPr algn="r">
                <a:spcBef>
                  <a:spcPct val="50000"/>
                </a:spcBef>
                <a:defRPr/>
              </a:pPr>
              <a:t>‹#›</a:t>
            </a:fld>
            <a:endParaRPr lang="en-US" sz="1000" dirty="0">
              <a:latin typeface="Verdana" pitchFamily="1" charset="0"/>
              <a:cs typeface="+mn-cs"/>
            </a:endParaRPr>
          </a:p>
        </p:txBody>
      </p:sp>
      <p:sp>
        <p:nvSpPr>
          <p:cNvPr id="1041" name="Rectangle 17"/>
          <p:cNvSpPr>
            <a:spLocks noChangeArrowheads="1"/>
          </p:cNvSpPr>
          <p:nvPr/>
        </p:nvSpPr>
        <p:spPr bwMode="auto">
          <a:xfrm flipV="1">
            <a:off x="0" y="990600"/>
            <a:ext cx="914400" cy="76200"/>
          </a:xfrm>
          <a:prstGeom prst="rect">
            <a:avLst/>
          </a:prstGeom>
          <a:solidFill>
            <a:srgbClr val="FFCB23"/>
          </a:solidFill>
          <a:ln w="25400">
            <a:noFill/>
            <a:miter lim="800000"/>
            <a:headEnd/>
            <a:tailEnd type="none" w="lg" len="sm"/>
          </a:ln>
          <a:effectLst/>
        </p:spPr>
        <p:txBody>
          <a:bodyPr rot="10800000" wrap="none" lIns="0" tIns="0" rIns="0" bIns="0" anchor="ctr"/>
          <a:lstStyle/>
          <a:p>
            <a:pPr algn="ctr" eaLnBrk="0" hangingPunct="0">
              <a:defRPr/>
            </a:pPr>
            <a:endParaRPr lang="en-US" sz="1200" dirty="0">
              <a:solidFill>
                <a:schemeClr val="bg1"/>
              </a:solidFill>
              <a:latin typeface="Futura Bk" pitchFamily="34" charset="0"/>
              <a:ea typeface="ＭＳ Ｐゴシック" pitchFamily="1" charset="-128"/>
              <a:cs typeface="+mn-cs"/>
            </a:endParaRPr>
          </a:p>
        </p:txBody>
      </p:sp>
      <p:sp>
        <p:nvSpPr>
          <p:cNvPr id="1042" name="Rectangle 18"/>
          <p:cNvSpPr>
            <a:spLocks noChangeArrowheads="1"/>
          </p:cNvSpPr>
          <p:nvPr/>
        </p:nvSpPr>
        <p:spPr bwMode="auto">
          <a:xfrm flipV="1">
            <a:off x="6553200" y="6324600"/>
            <a:ext cx="914400" cy="76200"/>
          </a:xfrm>
          <a:prstGeom prst="rect">
            <a:avLst/>
          </a:prstGeom>
          <a:solidFill>
            <a:srgbClr val="FFCB23"/>
          </a:solidFill>
          <a:ln w="25400">
            <a:noFill/>
            <a:miter lim="800000"/>
            <a:headEnd/>
            <a:tailEnd type="none" w="lg" len="sm"/>
          </a:ln>
          <a:effectLst/>
        </p:spPr>
        <p:txBody>
          <a:bodyPr rot="10800000" wrap="none" lIns="0" tIns="0" rIns="0" bIns="0" anchor="ctr"/>
          <a:lstStyle/>
          <a:p>
            <a:pPr algn="ctr" eaLnBrk="0" hangingPunct="0">
              <a:defRPr/>
            </a:pPr>
            <a:endParaRPr lang="en-US" sz="1200" dirty="0">
              <a:solidFill>
                <a:schemeClr val="bg1"/>
              </a:solidFill>
              <a:latin typeface="Futura Bk" pitchFamily="34"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Lst>
  <p:txStyles>
    <p:titleStyle>
      <a:lvl1pPr algn="l" rtl="0" eaLnBrk="0" fontAlgn="base" hangingPunct="0">
        <a:spcBef>
          <a:spcPct val="0"/>
        </a:spcBef>
        <a:spcAft>
          <a:spcPct val="0"/>
        </a:spcAft>
        <a:defRPr sz="3000" b="1">
          <a:solidFill>
            <a:srgbClr val="275352"/>
          </a:solidFill>
          <a:latin typeface="+mj-lt"/>
          <a:ea typeface="+mj-ea"/>
          <a:cs typeface="+mj-cs"/>
        </a:defRPr>
      </a:lvl1pPr>
      <a:lvl2pPr algn="l" rtl="0" eaLnBrk="0" fontAlgn="base" hangingPunct="0">
        <a:spcBef>
          <a:spcPct val="0"/>
        </a:spcBef>
        <a:spcAft>
          <a:spcPct val="0"/>
        </a:spcAft>
        <a:defRPr sz="3000" b="1">
          <a:solidFill>
            <a:srgbClr val="275352"/>
          </a:solidFill>
          <a:latin typeface="Palatino" pitchFamily="1" charset="0"/>
        </a:defRPr>
      </a:lvl2pPr>
      <a:lvl3pPr algn="l" rtl="0" eaLnBrk="0" fontAlgn="base" hangingPunct="0">
        <a:spcBef>
          <a:spcPct val="0"/>
        </a:spcBef>
        <a:spcAft>
          <a:spcPct val="0"/>
        </a:spcAft>
        <a:defRPr sz="3000" b="1">
          <a:solidFill>
            <a:srgbClr val="275352"/>
          </a:solidFill>
          <a:latin typeface="Palatino" pitchFamily="1" charset="0"/>
        </a:defRPr>
      </a:lvl3pPr>
      <a:lvl4pPr algn="l" rtl="0" eaLnBrk="0" fontAlgn="base" hangingPunct="0">
        <a:spcBef>
          <a:spcPct val="0"/>
        </a:spcBef>
        <a:spcAft>
          <a:spcPct val="0"/>
        </a:spcAft>
        <a:defRPr sz="3000" b="1">
          <a:solidFill>
            <a:srgbClr val="275352"/>
          </a:solidFill>
          <a:latin typeface="Palatino" pitchFamily="1" charset="0"/>
        </a:defRPr>
      </a:lvl4pPr>
      <a:lvl5pPr algn="l" rtl="0" eaLnBrk="0" fontAlgn="base" hangingPunct="0">
        <a:spcBef>
          <a:spcPct val="0"/>
        </a:spcBef>
        <a:spcAft>
          <a:spcPct val="0"/>
        </a:spcAft>
        <a:defRPr sz="3000" b="1">
          <a:solidFill>
            <a:srgbClr val="275352"/>
          </a:solidFill>
          <a:latin typeface="Palatino" pitchFamily="1" charset="0"/>
        </a:defRPr>
      </a:lvl5pPr>
      <a:lvl6pPr marL="457200" algn="l" rtl="0" fontAlgn="base">
        <a:spcBef>
          <a:spcPct val="0"/>
        </a:spcBef>
        <a:spcAft>
          <a:spcPct val="0"/>
        </a:spcAft>
        <a:defRPr sz="3000" b="1">
          <a:solidFill>
            <a:srgbClr val="275352"/>
          </a:solidFill>
          <a:latin typeface="Palatino" pitchFamily="1" charset="0"/>
        </a:defRPr>
      </a:lvl6pPr>
      <a:lvl7pPr marL="914400" algn="l" rtl="0" fontAlgn="base">
        <a:spcBef>
          <a:spcPct val="0"/>
        </a:spcBef>
        <a:spcAft>
          <a:spcPct val="0"/>
        </a:spcAft>
        <a:defRPr sz="3000" b="1">
          <a:solidFill>
            <a:srgbClr val="275352"/>
          </a:solidFill>
          <a:latin typeface="Palatino" pitchFamily="1" charset="0"/>
        </a:defRPr>
      </a:lvl7pPr>
      <a:lvl8pPr marL="1371600" algn="l" rtl="0" fontAlgn="base">
        <a:spcBef>
          <a:spcPct val="0"/>
        </a:spcBef>
        <a:spcAft>
          <a:spcPct val="0"/>
        </a:spcAft>
        <a:defRPr sz="3000" b="1">
          <a:solidFill>
            <a:srgbClr val="275352"/>
          </a:solidFill>
          <a:latin typeface="Palatino" pitchFamily="1" charset="0"/>
        </a:defRPr>
      </a:lvl8pPr>
      <a:lvl9pPr marL="1828800" algn="l" rtl="0" fontAlgn="base">
        <a:spcBef>
          <a:spcPct val="0"/>
        </a:spcBef>
        <a:spcAft>
          <a:spcPct val="0"/>
        </a:spcAft>
        <a:defRPr sz="3000" b="1">
          <a:solidFill>
            <a:srgbClr val="275352"/>
          </a:solidFill>
          <a:latin typeface="Palatino" pitchFamily="1" charset="0"/>
        </a:defRPr>
      </a:lvl9pPr>
    </p:titleStyle>
    <p:bodyStyle>
      <a:lvl1pPr marL="234950" indent="-234950" algn="l" rtl="0" eaLnBrk="0" fontAlgn="base" hangingPunct="0">
        <a:lnSpc>
          <a:spcPts val="2000"/>
        </a:lnSpc>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v"/>
        <a:defRPr>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questionpro.com/2010/03/01/tips-for-better-survey-writing-using-results-to-find-a-new-niche/istock_000003139028xsmall-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log.questionpro.com/2010/02/24/growing-business-the-terms-and-numbers-do-matter/dictionary-series-science-knowled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go2.wordpress.com/?id=725X1342&amp;site=questionpro.wordpress.com&amp;url=http://questionpro.files.wordpress.com/2010/03/istock_000002640898xsmall.jpg&amp;sref=http://blog.questionpro.com/2010/04/02/how-to-develop-survey-questions-that-help-you-make-good-decisions/istock_000002640898xsmall-3/"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blog.questionpro.com/2009/12/09/what-happens-when-you-change-survey-methods/istock_000005290011xsmal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log.questionpro.com/2010/02/22/the-1-mistake-we-see-in-customer-feedback/istock_000009012363xsmal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log.questionpro.com/2010/02/22/the-1-mistake-we-see-in-customer-feedback/istock_000009012363xsmall/"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blog.questionpro.com/2010/01/26/final-thoughts-on-segmentation-analysis/customer-segmentation/"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bennettvalleygroup.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log.questionpro.com/2010/02/22/the-1-mistake-we-see-in-customer-feedback/istock_000009012363xsmal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log.questionpro.com/2010/02/22/the-1-mistake-we-see-in-customer-feedback/istock_000009012363xsmal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log.questionpro.com/2010/02/22/the-1-mistake-we-see-in-customer-feedback/istock_000009012363xsmal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blog.questionpro.com/2010/02/03/customer-research-trends-for-2010/istock_000011005721xsmal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ennettvalleygroup.com/" TargetMode="External"/><Relationship Id="rId7" Type="http://schemas.openxmlformats.org/officeDocument/2006/relationships/image" Target="../media/image20.emf"/><Relationship Id="rId2" Type="http://schemas.openxmlformats.org/officeDocument/2006/relationships/hyperlink" Target="mailto:rgoodwin@bennettvalleygroup.com"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0.jpeg"/><Relationship Id="rId4" Type="http://schemas.openxmlformats.org/officeDocument/2006/relationships/hyperlink" Target="http://blog.questionpro.com/2009/12/09/what-happens-when-you-change-survey-methods/istock_000005290011xsmal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blog.questionpro.com/2010/03/26/optimized-copywriting-help-the-search-engines-recommend-your-company/istock_000004926002xsmal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Grp="1" noChangeArrowheads="1"/>
          </p:cNvSpPr>
          <p:nvPr/>
        </p:nvSpPr>
        <p:spPr bwMode="auto">
          <a:xfrm>
            <a:off x="3124200" y="3352800"/>
            <a:ext cx="4724400" cy="2819400"/>
          </a:xfrm>
          <a:prstGeom prst="rect">
            <a:avLst/>
          </a:prstGeom>
          <a:noFill/>
          <a:ln w="9525">
            <a:noFill/>
            <a:miter lim="800000"/>
            <a:headEnd/>
            <a:tailEnd/>
          </a:ln>
        </p:spPr>
        <p:txBody>
          <a:bodyPr anchor="b"/>
          <a:lstStyle/>
          <a:p>
            <a:pPr eaLnBrk="0" hangingPunct="0"/>
            <a:r>
              <a:rPr lang="en-US" sz="4000" b="1" dirty="0" smtClean="0">
                <a:latin typeface="Palatino"/>
                <a:ea typeface="ＭＳ Ｐゴシック" pitchFamily="-128" charset="-128"/>
              </a:rPr>
              <a:t>Survey </a:t>
            </a:r>
            <a:r>
              <a:rPr lang="en-US" sz="4000" b="1" dirty="0" err="1" smtClean="0">
                <a:latin typeface="Palatino"/>
                <a:ea typeface="ＭＳ Ｐゴシック" pitchFamily="-128" charset="-128"/>
              </a:rPr>
              <a:t>Sez</a:t>
            </a:r>
            <a:r>
              <a:rPr lang="en-US" sz="4000" b="1" dirty="0" smtClean="0">
                <a:latin typeface="Palatino"/>
                <a:ea typeface="ＭＳ Ｐゴシック" pitchFamily="-128" charset="-128"/>
              </a:rPr>
              <a:t>…</a:t>
            </a:r>
          </a:p>
          <a:p>
            <a:pPr eaLnBrk="0" hangingPunct="0"/>
            <a:r>
              <a:rPr lang="en-US" sz="2400" b="1" dirty="0" smtClean="0">
                <a:latin typeface="Palatino"/>
                <a:ea typeface="ＭＳ Ｐゴシック" pitchFamily="-128" charset="-128"/>
              </a:rPr>
              <a:t>Tips for better survey design</a:t>
            </a:r>
          </a:p>
          <a:p>
            <a:pPr eaLnBrk="0" hangingPunct="0"/>
            <a:endParaRPr lang="en-US" sz="3600" b="1" dirty="0" smtClean="0">
              <a:latin typeface="Palatino"/>
              <a:ea typeface="ＭＳ Ｐゴシック" pitchFamily="-128" charset="-128"/>
            </a:endParaRPr>
          </a:p>
          <a:p>
            <a:pPr eaLnBrk="0" hangingPunct="0"/>
            <a:r>
              <a:rPr lang="en-US" sz="2400" b="1" dirty="0" smtClean="0">
                <a:solidFill>
                  <a:srgbClr val="0070C0"/>
                </a:solidFill>
                <a:latin typeface="Palatino"/>
                <a:ea typeface="ＭＳ Ｐゴシック" pitchFamily="-128" charset="-128"/>
              </a:rPr>
              <a:t>Wine Club Summit</a:t>
            </a:r>
          </a:p>
          <a:p>
            <a:pPr eaLnBrk="0" hangingPunct="0"/>
            <a:r>
              <a:rPr lang="en-US" b="1" dirty="0" smtClean="0">
                <a:latin typeface="Palatino"/>
                <a:ea typeface="ＭＳ Ｐゴシック" pitchFamily="-128" charset="-128"/>
              </a:rPr>
              <a:t>April 6, 2010</a:t>
            </a:r>
          </a:p>
          <a:p>
            <a:pPr eaLnBrk="0" hangingPunct="0"/>
            <a:r>
              <a:rPr lang="en-US" b="1" dirty="0" smtClean="0">
                <a:latin typeface="Palatino"/>
                <a:ea typeface="ＭＳ Ｐゴシック" pitchFamily="-128" charset="-128"/>
              </a:rPr>
              <a:t>Wells Fargo Center</a:t>
            </a:r>
          </a:p>
          <a:p>
            <a:pPr eaLnBrk="0" hangingPunct="0"/>
            <a:r>
              <a:rPr lang="en-US" b="1" dirty="0" smtClean="0">
                <a:latin typeface="Palatino"/>
                <a:ea typeface="ＭＳ Ｐゴシック" pitchFamily="-128" charset="-128"/>
              </a:rPr>
              <a:t>Santa Rosa, CA</a:t>
            </a:r>
            <a:endParaRPr lang="en-US" b="1" dirty="0">
              <a:latin typeface="Palatino"/>
              <a:ea typeface="ＭＳ Ｐゴシック" pitchFamily="-128" charset="-128"/>
            </a:endParaRPr>
          </a:p>
        </p:txBody>
      </p:sp>
      <p:sp>
        <p:nvSpPr>
          <p:cNvPr id="15363" name="Rectangle 13"/>
          <p:cNvSpPr>
            <a:spLocks noChangeArrowheads="1"/>
          </p:cNvSpPr>
          <p:nvPr/>
        </p:nvSpPr>
        <p:spPr bwMode="auto">
          <a:xfrm>
            <a:off x="1090613" y="6481763"/>
            <a:ext cx="184150" cy="396875"/>
          </a:xfrm>
          <a:prstGeom prst="rect">
            <a:avLst/>
          </a:prstGeom>
          <a:noFill/>
          <a:ln w="9525">
            <a:noFill/>
            <a:miter lim="800000"/>
            <a:headEnd/>
            <a:tailEnd/>
          </a:ln>
        </p:spPr>
        <p:txBody>
          <a:bodyPr wrap="none">
            <a:spAutoFit/>
          </a:bodyPr>
          <a:lstStyle/>
          <a:p>
            <a:endParaRPr lang="en-US"/>
          </a:p>
        </p:txBody>
      </p:sp>
      <p:pic>
        <p:nvPicPr>
          <p:cNvPr id="4" name="Picture 3" descr="http://questionpro.files.wordpress.com/2010/02/istock_000003139028xsmall1.jpg?w=256&amp;h=169">
            <a:hlinkClick r:id="rId3"/>
          </p:cNvPr>
          <p:cNvPicPr/>
          <p:nvPr/>
        </p:nvPicPr>
        <p:blipFill>
          <a:blip r:embed="rId4" cstate="print"/>
          <a:srcRect/>
          <a:stretch>
            <a:fillRect/>
          </a:stretch>
        </p:blipFill>
        <p:spPr bwMode="auto">
          <a:xfrm>
            <a:off x="6096000" y="1524000"/>
            <a:ext cx="2441575" cy="161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our winery clients are asking us about their DTC customers</a:t>
            </a:r>
            <a:br>
              <a:rPr lang="en-US" dirty="0" smtClean="0"/>
            </a:br>
            <a:endParaRPr lang="en-US" dirty="0"/>
          </a:p>
        </p:txBody>
      </p:sp>
      <p:sp>
        <p:nvSpPr>
          <p:cNvPr id="3" name="Content Placeholder 2"/>
          <p:cNvSpPr>
            <a:spLocks noGrp="1"/>
          </p:cNvSpPr>
          <p:nvPr>
            <p:ph idx="1"/>
          </p:nvPr>
        </p:nvSpPr>
        <p:spPr/>
        <p:txBody>
          <a:bodyPr/>
          <a:lstStyle/>
          <a:p>
            <a:r>
              <a:rPr lang="en-US" sz="1400" dirty="0" smtClean="0"/>
              <a:t>Is my brand “blah”?</a:t>
            </a:r>
          </a:p>
          <a:p>
            <a:r>
              <a:rPr lang="en-US" sz="1400" dirty="0" smtClean="0"/>
              <a:t>What are the psychographics of my customers? What are their attitudes and beliefs about us compared to our competitors?</a:t>
            </a:r>
          </a:p>
          <a:p>
            <a:r>
              <a:rPr lang="en-US" sz="1400" dirty="0" smtClean="0"/>
              <a:t>How can I identify my most loyal customers so that I can enlist them as ambassadors for my winery?</a:t>
            </a:r>
          </a:p>
          <a:p>
            <a:r>
              <a:rPr lang="en-US" sz="1400" dirty="0" smtClean="0"/>
              <a:t>How can I proactively identify customers who are most at risk of terminating their membership, so that I can save the relationship?</a:t>
            </a:r>
          </a:p>
          <a:p>
            <a:r>
              <a:rPr lang="en-US" sz="1400" dirty="0" smtClean="0"/>
              <a:t>How are we viewed relative to our competitors in terms of our brand, our wines and our interaction with customers?</a:t>
            </a:r>
          </a:p>
          <a:p>
            <a:r>
              <a:rPr lang="en-US" sz="1400" dirty="0" smtClean="0"/>
              <a:t>Who do our customers say are the best other wine clubs that they belong to and how do we compare to them on key performance metrics such as the tasting room and ecommerce and/or support channels such as phone and internet? Are we improving relative to the competition, or not?</a:t>
            </a:r>
          </a:p>
          <a:p>
            <a:r>
              <a:rPr lang="en-US" sz="1400" dirty="0" smtClean="0"/>
              <a:t>What is our share of wallet compared to our competitors? Are we getting more than our fair share or less?</a:t>
            </a:r>
          </a:p>
          <a:p>
            <a:r>
              <a:rPr lang="en-US" sz="1400" dirty="0" smtClean="0"/>
              <a:t>What specific actions do I need to take to improve customer loyalty and average tenure of club membership in order to grow sales through this most profitable channel?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our winery clients are asking us about their DTC customers </a:t>
            </a:r>
            <a:r>
              <a:rPr lang="en-US" sz="2800" b="0" dirty="0" smtClean="0"/>
              <a:t>(cont’d)</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1400" dirty="0" smtClean="0"/>
              <a:t>Are there customer segments that we should be thinking about that would help us focus our efforts on increasing sales in our customer base?</a:t>
            </a:r>
          </a:p>
          <a:p>
            <a:r>
              <a:rPr lang="en-US" sz="1400" dirty="0" smtClean="0"/>
              <a:t>What levers can we pull to promote positive word of mouth about our winery? Is there any negative word of mouth about our winery and, if so, what do we need to do to minimize it?</a:t>
            </a:r>
          </a:p>
          <a:p>
            <a:r>
              <a:rPr lang="en-US" sz="1400" dirty="0" smtClean="0"/>
              <a:t>What are our customers saying about us? Where are we strong? Where do we need to improve?</a:t>
            </a:r>
          </a:p>
          <a:p>
            <a:r>
              <a:rPr lang="en-US" sz="1400" dirty="0" smtClean="0"/>
              <a:t>We think our performance is great in all our channels for interacting with customers such as the tasting room as well as internet and phone. But how do I know for sure? How can I quantify this using direct feedback from our customers?</a:t>
            </a:r>
          </a:p>
          <a:p>
            <a:r>
              <a:rPr lang="en-US" sz="1400" dirty="0" smtClean="0"/>
              <a:t>What do we need to do to grow our Millennial and GenX customer base? How do they feel about our winery compared to others? </a:t>
            </a:r>
          </a:p>
          <a:p>
            <a:r>
              <a:rPr lang="en-US" sz="1400" dirty="0" smtClean="0"/>
              <a:t>How do customers view our quality price ratio as compared to our competitors? Do their attitudes and beliefs align with reality? If not, what should we do to correct these misperceptions?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our winery clients are asking us about their DTC customers </a:t>
            </a:r>
            <a:r>
              <a:rPr lang="en-US" sz="2800" b="0" dirty="0" smtClean="0"/>
              <a:t>(cont’d)</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1400" dirty="0" smtClean="0"/>
              <a:t>What wine websites and magazines do our customers use and does this influence buying behavior in a positive or negative way? Are wine critic ratings important to our sales? Is our PR strategy effective?</a:t>
            </a:r>
          </a:p>
          <a:p>
            <a:r>
              <a:rPr lang="en-US" sz="1400" dirty="0" smtClean="0"/>
              <a:t>As customers accrue more loyalty points, are they actually more loyal to us? How do I know for sure that I am not just “buying” their loyalty?</a:t>
            </a:r>
          </a:p>
          <a:p>
            <a:r>
              <a:rPr lang="en-US" sz="1400" dirty="0" smtClean="0"/>
              <a:t>How do customers first hear about us? What can I do so that more customers hear about us in a positive way?</a:t>
            </a:r>
          </a:p>
          <a:p>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762000" y="1600200"/>
            <a:ext cx="6781800" cy="4343400"/>
          </a:xfrm>
        </p:spPr>
        <p:txBody>
          <a:bodyPr/>
          <a:lstStyle/>
          <a:p>
            <a:pPr marL="234950" lvl="1" indent="-234950">
              <a:lnSpc>
                <a:spcPts val="2000"/>
              </a:lnSpc>
              <a:buFontTx/>
              <a:buChar char="•"/>
              <a:defRPr/>
            </a:pPr>
            <a:r>
              <a:rPr lang="en-US" dirty="0" smtClean="0"/>
              <a:t>You can’t manage what you don’t measure</a:t>
            </a:r>
          </a:p>
          <a:p>
            <a:pPr marL="234950" lvl="1" indent="-234950">
              <a:lnSpc>
                <a:spcPts val="2000"/>
              </a:lnSpc>
              <a:buFontTx/>
              <a:buChar char="•"/>
              <a:defRPr/>
            </a:pPr>
            <a:endParaRPr lang="en-US" dirty="0" smtClean="0"/>
          </a:p>
          <a:p>
            <a:pPr marL="234950" lvl="1" indent="-234950">
              <a:lnSpc>
                <a:spcPts val="2000"/>
              </a:lnSpc>
              <a:buFontTx/>
              <a:buChar char="•"/>
              <a:defRPr/>
            </a:pPr>
            <a:r>
              <a:rPr lang="en-US" dirty="0" smtClean="0"/>
              <a:t>Every customer interaction adds to, subtracts from or is neutral to the customers’ perception of your brand</a:t>
            </a:r>
          </a:p>
          <a:p>
            <a:pPr marL="234950" lvl="1" indent="-234950">
              <a:lnSpc>
                <a:spcPts val="2000"/>
              </a:lnSpc>
              <a:buFont typeface="Wingdings" pitchFamily="2" charset="2"/>
              <a:buNone/>
              <a:defRPr/>
            </a:pPr>
            <a:endParaRPr lang="en-US" dirty="0" smtClean="0"/>
          </a:p>
          <a:p>
            <a:pPr lvl="1">
              <a:defRPr/>
            </a:pPr>
            <a:r>
              <a:rPr lang="en-US" b="1" dirty="0" smtClean="0"/>
              <a:t>Map &amp; Measure all relevant Touch Points (points of interaction) in the Customer Corridor</a:t>
            </a:r>
          </a:p>
          <a:p>
            <a:pPr>
              <a:buFontTx/>
              <a:buNone/>
              <a:defRPr/>
            </a:pPr>
            <a:endParaRPr lang="en-US" b="0" dirty="0" smtClean="0"/>
          </a:p>
          <a:p>
            <a:pPr marL="234950" lvl="1" indent="-234950">
              <a:lnSpc>
                <a:spcPts val="2000"/>
              </a:lnSpc>
              <a:buFontTx/>
              <a:buChar char="•"/>
              <a:defRPr/>
            </a:pPr>
            <a:r>
              <a:rPr lang="en-US" dirty="0" smtClean="0"/>
              <a:t>Customers’ perceptions of your performance relative to the competition drives your business success</a:t>
            </a:r>
          </a:p>
          <a:p>
            <a:pPr marL="234950" lvl="1" indent="-234950">
              <a:lnSpc>
                <a:spcPts val="2000"/>
              </a:lnSpc>
              <a:buFont typeface="Wingdings" pitchFamily="2" charset="2"/>
              <a:buNone/>
              <a:defRPr/>
            </a:pPr>
            <a:endParaRPr lang="en-US" dirty="0" smtClean="0"/>
          </a:p>
          <a:p>
            <a:pPr lvl="1">
              <a:defRPr/>
            </a:pPr>
            <a:r>
              <a:rPr lang="en-US" b="1" dirty="0" smtClean="0"/>
              <a:t>Voice of the Customer (VoC) Feedback gives you a 360 degree view of </a:t>
            </a:r>
            <a:r>
              <a:rPr lang="en-US" b="1" dirty="0" smtClean="0">
                <a:solidFill>
                  <a:srgbClr val="0070C0"/>
                </a:solidFill>
              </a:rPr>
              <a:t>what your customers’ think about how you are performing relative to competitors</a:t>
            </a:r>
          </a:p>
          <a:p>
            <a:pPr lvl="1">
              <a:defRPr/>
            </a:pPr>
            <a:endParaRPr lang="en-US" dirty="0" smtClean="0"/>
          </a:p>
          <a:p>
            <a:pPr lvl="1">
              <a:defRPr/>
            </a:pPr>
            <a:endParaRPr lang="en-US" dirty="0" smtClean="0"/>
          </a:p>
          <a:p>
            <a:pPr>
              <a:defRPr/>
            </a:pPr>
            <a:endParaRPr lang="en-US" dirty="0" smtClean="0"/>
          </a:p>
        </p:txBody>
      </p:sp>
      <p:sp>
        <p:nvSpPr>
          <p:cNvPr id="2" name="Rectangle 23"/>
          <p:cNvSpPr>
            <a:spLocks noChangeArrowheads="1"/>
          </p:cNvSpPr>
          <p:nvPr/>
        </p:nvSpPr>
        <p:spPr bwMode="auto">
          <a:xfrm>
            <a:off x="990600" y="304800"/>
            <a:ext cx="7620000" cy="523875"/>
          </a:xfrm>
          <a:prstGeom prst="rect">
            <a:avLst/>
          </a:prstGeom>
          <a:noFill/>
          <a:ln w="9525">
            <a:noFill/>
            <a:miter lim="800000"/>
            <a:headEnd/>
            <a:tailEnd/>
          </a:ln>
        </p:spPr>
        <p:txBody>
          <a:bodyPr>
            <a:spAutoFit/>
          </a:bodyPr>
          <a:lstStyle/>
          <a:p>
            <a:r>
              <a:rPr lang="en-US" sz="2800" b="1" dirty="0" smtClean="0">
                <a:solidFill>
                  <a:srgbClr val="275352"/>
                </a:solidFill>
                <a:latin typeface="Palatino"/>
              </a:rPr>
              <a:t>Customer experience survey</a:t>
            </a:r>
            <a:endParaRPr lang="en-US" sz="2800" b="1" dirty="0">
              <a:solidFill>
                <a:srgbClr val="275352"/>
              </a:solidFill>
              <a:latin typeface="Palatino"/>
            </a:endParaRPr>
          </a:p>
        </p:txBody>
      </p:sp>
      <p:sp>
        <p:nvSpPr>
          <p:cNvPr id="20484" name="TextBox 9"/>
          <p:cNvSpPr txBox="1">
            <a:spLocks noChangeArrowheads="1"/>
          </p:cNvSpPr>
          <p:nvPr/>
        </p:nvSpPr>
        <p:spPr bwMode="auto">
          <a:xfrm>
            <a:off x="7889875" y="152400"/>
            <a:ext cx="1101725" cy="230188"/>
          </a:xfrm>
          <a:prstGeom prst="rect">
            <a:avLst/>
          </a:prstGeom>
          <a:solidFill>
            <a:srgbClr val="AE2D2B"/>
          </a:solidFill>
          <a:ln w="9525">
            <a:noFill/>
            <a:miter lim="800000"/>
            <a:headEnd/>
            <a:tailEnd/>
          </a:ln>
        </p:spPr>
        <p:txBody>
          <a:bodyPr wrap="none">
            <a:spAutoFit/>
          </a:bodyPr>
          <a:lstStyle/>
          <a:p>
            <a:pPr algn="r"/>
            <a:r>
              <a:rPr lang="en-US" sz="900">
                <a:solidFill>
                  <a:schemeClr val="bg1"/>
                </a:solidFill>
                <a:latin typeface="Arial Black" pitchFamily="34" charset="0"/>
              </a:rPr>
              <a:t>BVG Approach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bwMode="auto">
          <a:xfrm>
            <a:off x="874713" y="274638"/>
            <a:ext cx="7888287"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Measuring key customer touch points</a:t>
            </a:r>
            <a:br>
              <a:rPr lang="en-US" dirty="0" smtClean="0"/>
            </a:br>
            <a:r>
              <a:rPr lang="en-US" sz="2800" dirty="0" smtClean="0">
                <a:solidFill>
                  <a:srgbClr val="FF6600"/>
                </a:solidFill>
              </a:rPr>
              <a:t>A Winery…</a:t>
            </a:r>
            <a:r>
              <a:rPr lang="en-US" sz="3200" dirty="0" smtClean="0">
                <a:solidFill>
                  <a:srgbClr val="FF6600"/>
                </a:solidFill>
              </a:rPr>
              <a:t/>
            </a:r>
            <a:br>
              <a:rPr lang="en-US" sz="3200" dirty="0" smtClean="0">
                <a:solidFill>
                  <a:srgbClr val="FF6600"/>
                </a:solidFill>
              </a:rPr>
            </a:br>
            <a:endParaRPr lang="en-US" dirty="0" smtClean="0"/>
          </a:p>
        </p:txBody>
      </p:sp>
      <p:sp>
        <p:nvSpPr>
          <p:cNvPr id="21507" name="Freeform 4"/>
          <p:cNvSpPr>
            <a:spLocks/>
          </p:cNvSpPr>
          <p:nvPr/>
        </p:nvSpPr>
        <p:spPr bwMode="auto">
          <a:xfrm>
            <a:off x="2924175" y="3260725"/>
            <a:ext cx="5105400" cy="1096963"/>
          </a:xfrm>
          <a:custGeom>
            <a:avLst/>
            <a:gdLst>
              <a:gd name="T0" fmla="*/ 0 w 3753"/>
              <a:gd name="T1" fmla="*/ 2147483647 h 674"/>
              <a:gd name="T2" fmla="*/ 2147483647 w 3753"/>
              <a:gd name="T3" fmla="*/ 2147483647 h 674"/>
              <a:gd name="T4" fmla="*/ 2147483647 w 3753"/>
              <a:gd name="T5" fmla="*/ 0 h 674"/>
              <a:gd name="T6" fmla="*/ 0 w 3753"/>
              <a:gd name="T7" fmla="*/ 0 h 674"/>
              <a:gd name="T8" fmla="*/ 0 w 3753"/>
              <a:gd name="T9" fmla="*/ 2147483647 h 674"/>
              <a:gd name="T10" fmla="*/ 0 w 3753"/>
              <a:gd name="T11" fmla="*/ 2147483647 h 674"/>
              <a:gd name="T12" fmla="*/ 0 60000 65536"/>
              <a:gd name="T13" fmla="*/ 0 60000 65536"/>
              <a:gd name="T14" fmla="*/ 0 60000 65536"/>
              <a:gd name="T15" fmla="*/ 0 60000 65536"/>
              <a:gd name="T16" fmla="*/ 0 60000 65536"/>
              <a:gd name="T17" fmla="*/ 0 60000 65536"/>
              <a:gd name="T18" fmla="*/ 0 w 3753"/>
              <a:gd name="T19" fmla="*/ 0 h 674"/>
              <a:gd name="T20" fmla="*/ 3753 w 3753"/>
              <a:gd name="T21" fmla="*/ 674 h 674"/>
            </a:gdLst>
            <a:ahLst/>
            <a:cxnLst>
              <a:cxn ang="T12">
                <a:pos x="T0" y="T1"/>
              </a:cxn>
              <a:cxn ang="T13">
                <a:pos x="T2" y="T3"/>
              </a:cxn>
              <a:cxn ang="T14">
                <a:pos x="T4" y="T5"/>
              </a:cxn>
              <a:cxn ang="T15">
                <a:pos x="T6" y="T7"/>
              </a:cxn>
              <a:cxn ang="T16">
                <a:pos x="T8" y="T9"/>
              </a:cxn>
              <a:cxn ang="T17">
                <a:pos x="T10" y="T11"/>
              </a:cxn>
            </a:cxnLst>
            <a:rect l="T18" t="T19" r="T20" b="T21"/>
            <a:pathLst>
              <a:path w="3753" h="674">
                <a:moveTo>
                  <a:pt x="0" y="673"/>
                </a:moveTo>
                <a:lnTo>
                  <a:pt x="3752" y="673"/>
                </a:lnTo>
                <a:lnTo>
                  <a:pt x="3752" y="0"/>
                </a:lnTo>
                <a:lnTo>
                  <a:pt x="0" y="0"/>
                </a:lnTo>
                <a:lnTo>
                  <a:pt x="0" y="673"/>
                </a:lnTo>
              </a:path>
            </a:pathLst>
          </a:custGeom>
          <a:solidFill>
            <a:srgbClr val="008080"/>
          </a:solidFill>
          <a:ln w="12700" cap="rnd" cmpd="sng">
            <a:noFill/>
            <a:prstDash val="solid"/>
            <a:round/>
            <a:headEnd/>
            <a:tailEnd/>
          </a:ln>
        </p:spPr>
        <p:txBody>
          <a:bodyPr/>
          <a:lstStyle/>
          <a:p>
            <a:endParaRPr lang="en-US"/>
          </a:p>
        </p:txBody>
      </p:sp>
      <p:sp>
        <p:nvSpPr>
          <p:cNvPr id="21508" name="Oval 5"/>
          <p:cNvSpPr>
            <a:spLocks noChangeArrowheads="1"/>
          </p:cNvSpPr>
          <p:nvPr/>
        </p:nvSpPr>
        <p:spPr bwMode="auto">
          <a:xfrm>
            <a:off x="2752725" y="3268663"/>
            <a:ext cx="338138" cy="1081087"/>
          </a:xfrm>
          <a:prstGeom prst="ellipse">
            <a:avLst/>
          </a:prstGeom>
          <a:solidFill>
            <a:srgbClr val="008080"/>
          </a:solidFill>
          <a:ln w="25400">
            <a:solidFill>
              <a:srgbClr val="FFFFFF"/>
            </a:solidFill>
            <a:round/>
            <a:headEnd/>
            <a:tailEnd/>
          </a:ln>
        </p:spPr>
        <p:txBody>
          <a:bodyPr wrap="none" anchor="ctr"/>
          <a:lstStyle/>
          <a:p>
            <a:pPr algn="ctr" eaLnBrk="0" hangingPunct="0"/>
            <a:endParaRPr lang="en-US" sz="1600">
              <a:solidFill>
                <a:schemeClr val="bg1"/>
              </a:solidFill>
              <a:latin typeface="Verdana" pitchFamily="34" charset="0"/>
            </a:endParaRPr>
          </a:p>
        </p:txBody>
      </p:sp>
      <p:sp>
        <p:nvSpPr>
          <p:cNvPr id="21509" name="Freeform 6"/>
          <p:cNvSpPr>
            <a:spLocks/>
          </p:cNvSpPr>
          <p:nvPr/>
        </p:nvSpPr>
        <p:spPr bwMode="auto">
          <a:xfrm>
            <a:off x="7878763" y="3027363"/>
            <a:ext cx="1112837" cy="1554162"/>
          </a:xfrm>
          <a:custGeom>
            <a:avLst/>
            <a:gdLst>
              <a:gd name="T0" fmla="*/ 0 w 716"/>
              <a:gd name="T1" fmla="*/ 2147483647 h 955"/>
              <a:gd name="T2" fmla="*/ 0 w 716"/>
              <a:gd name="T3" fmla="*/ 2147483647 h 955"/>
              <a:gd name="T4" fmla="*/ 2147483647 w 716"/>
              <a:gd name="T5" fmla="*/ 2147483647 h 955"/>
              <a:gd name="T6" fmla="*/ 2147483647 w 716"/>
              <a:gd name="T7" fmla="*/ 0 h 955"/>
              <a:gd name="T8" fmla="*/ 2147483647 w 716"/>
              <a:gd name="T9" fmla="*/ 2147483647 h 955"/>
              <a:gd name="T10" fmla="*/ 2147483647 w 716"/>
              <a:gd name="T11" fmla="*/ 2147483647 h 955"/>
              <a:gd name="T12" fmla="*/ 2147483647 w 716"/>
              <a:gd name="T13" fmla="*/ 2147483647 h 955"/>
              <a:gd name="T14" fmla="*/ 0 w 716"/>
              <a:gd name="T15" fmla="*/ 2147483647 h 955"/>
              <a:gd name="T16" fmla="*/ 0 w 716"/>
              <a:gd name="T17" fmla="*/ 2147483647 h 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6"/>
              <a:gd name="T28" fmla="*/ 0 h 955"/>
              <a:gd name="T29" fmla="*/ 716 w 716"/>
              <a:gd name="T30" fmla="*/ 955 h 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6" h="955">
                <a:moveTo>
                  <a:pt x="0" y="816"/>
                </a:moveTo>
                <a:lnTo>
                  <a:pt x="0" y="143"/>
                </a:lnTo>
                <a:lnTo>
                  <a:pt x="400" y="143"/>
                </a:lnTo>
                <a:lnTo>
                  <a:pt x="400" y="0"/>
                </a:lnTo>
                <a:lnTo>
                  <a:pt x="715" y="487"/>
                </a:lnTo>
                <a:lnTo>
                  <a:pt x="400" y="954"/>
                </a:lnTo>
                <a:lnTo>
                  <a:pt x="400" y="816"/>
                </a:lnTo>
                <a:lnTo>
                  <a:pt x="0" y="816"/>
                </a:lnTo>
              </a:path>
            </a:pathLst>
          </a:custGeom>
          <a:solidFill>
            <a:srgbClr val="008080"/>
          </a:solidFill>
          <a:ln w="12700" cap="rnd" cmpd="sng">
            <a:noFill/>
            <a:prstDash val="solid"/>
            <a:round/>
            <a:headEnd/>
            <a:tailEnd/>
          </a:ln>
        </p:spPr>
        <p:txBody>
          <a:bodyPr/>
          <a:lstStyle/>
          <a:p>
            <a:endParaRPr lang="en-US"/>
          </a:p>
        </p:txBody>
      </p:sp>
      <p:sp>
        <p:nvSpPr>
          <p:cNvPr id="21510" name="Rectangle 7"/>
          <p:cNvSpPr>
            <a:spLocks noChangeArrowheads="1"/>
          </p:cNvSpPr>
          <p:nvPr/>
        </p:nvSpPr>
        <p:spPr bwMode="auto">
          <a:xfrm>
            <a:off x="1608138" y="3409950"/>
            <a:ext cx="1128712" cy="539750"/>
          </a:xfrm>
          <a:prstGeom prst="rect">
            <a:avLst/>
          </a:prstGeom>
          <a:noFill/>
          <a:ln w="9525">
            <a:noFill/>
            <a:miter lim="800000"/>
            <a:headEnd/>
            <a:tailEnd/>
          </a:ln>
        </p:spPr>
        <p:txBody>
          <a:bodyPr lIns="0" tIns="0" rIns="0" bIns="0"/>
          <a:lstStyle/>
          <a:p>
            <a:pPr algn="ctr" defTabSz="509588" eaLnBrk="0" hangingPunct="0"/>
            <a:r>
              <a:rPr lang="en-US" sz="1400" b="1"/>
              <a:t>Customer entry</a:t>
            </a:r>
          </a:p>
        </p:txBody>
      </p:sp>
      <p:sp>
        <p:nvSpPr>
          <p:cNvPr id="21511" name="Line 8"/>
          <p:cNvSpPr>
            <a:spLocks noChangeShapeType="1"/>
          </p:cNvSpPr>
          <p:nvPr/>
        </p:nvSpPr>
        <p:spPr bwMode="auto">
          <a:xfrm>
            <a:off x="1741488" y="3952875"/>
            <a:ext cx="985837" cy="0"/>
          </a:xfrm>
          <a:prstGeom prst="line">
            <a:avLst/>
          </a:prstGeom>
          <a:noFill/>
          <a:ln w="38100">
            <a:solidFill>
              <a:schemeClr val="tx2"/>
            </a:solidFill>
            <a:round/>
            <a:headEnd type="none" w="sm" len="sm"/>
            <a:tailEnd type="stealth" w="lg" len="lg"/>
          </a:ln>
        </p:spPr>
        <p:txBody>
          <a:bodyPr wrap="none" anchor="ctr"/>
          <a:lstStyle/>
          <a:p>
            <a:endParaRPr lang="en-US"/>
          </a:p>
        </p:txBody>
      </p:sp>
      <p:sp>
        <p:nvSpPr>
          <p:cNvPr id="21512" name="Rectangle 9"/>
          <p:cNvSpPr>
            <a:spLocks noChangeArrowheads="1"/>
          </p:cNvSpPr>
          <p:nvPr/>
        </p:nvSpPr>
        <p:spPr bwMode="auto">
          <a:xfrm>
            <a:off x="855662" y="2400300"/>
            <a:ext cx="830263" cy="2552700"/>
          </a:xfrm>
          <a:prstGeom prst="rect">
            <a:avLst/>
          </a:prstGeom>
          <a:solidFill>
            <a:srgbClr val="008080"/>
          </a:solidFill>
          <a:ln w="12700" cap="rnd" algn="ctr">
            <a:noFill/>
            <a:miter lim="800000"/>
            <a:headEnd/>
            <a:tailEnd/>
          </a:ln>
        </p:spPr>
        <p:txBody>
          <a:bodyPr anchor="ctr"/>
          <a:lstStyle/>
          <a:p>
            <a:pPr algn="ctr" eaLnBrk="0" hangingPunct="0"/>
            <a:r>
              <a:rPr lang="en-US" sz="1400" dirty="0" smtClean="0">
                <a:solidFill>
                  <a:schemeClr val="bg1"/>
                </a:solidFill>
              </a:rPr>
              <a:t>Mags,</a:t>
            </a:r>
          </a:p>
          <a:p>
            <a:pPr algn="ctr" eaLnBrk="0" hangingPunct="0"/>
            <a:r>
              <a:rPr lang="en-US" sz="1400" dirty="0" smtClean="0">
                <a:solidFill>
                  <a:schemeClr val="bg1"/>
                </a:solidFill>
              </a:rPr>
              <a:t>Ads</a:t>
            </a:r>
            <a:r>
              <a:rPr lang="en-US" sz="1400" dirty="0">
                <a:solidFill>
                  <a:schemeClr val="bg1"/>
                </a:solidFill>
              </a:rPr>
              <a:t>, Direct Mail, Web, </a:t>
            </a:r>
            <a:endParaRPr lang="en-US" sz="1400" dirty="0" smtClean="0">
              <a:solidFill>
                <a:schemeClr val="bg1"/>
              </a:solidFill>
            </a:endParaRPr>
          </a:p>
          <a:p>
            <a:pPr algn="ctr" eaLnBrk="0" hangingPunct="0"/>
            <a:r>
              <a:rPr lang="en-US" sz="1400" dirty="0" smtClean="0">
                <a:solidFill>
                  <a:schemeClr val="bg1"/>
                </a:solidFill>
              </a:rPr>
              <a:t>Blogs,</a:t>
            </a:r>
          </a:p>
          <a:p>
            <a:pPr algn="ctr" eaLnBrk="0" hangingPunct="0"/>
            <a:r>
              <a:rPr lang="en-US" sz="1400" dirty="0" smtClean="0">
                <a:solidFill>
                  <a:schemeClr val="bg1"/>
                </a:solidFill>
              </a:rPr>
              <a:t>Tweets, WoM</a:t>
            </a:r>
            <a:endParaRPr lang="en-US" sz="1400" dirty="0">
              <a:solidFill>
                <a:schemeClr val="bg1"/>
              </a:solidFill>
            </a:endParaRPr>
          </a:p>
        </p:txBody>
      </p:sp>
      <p:sp>
        <p:nvSpPr>
          <p:cNvPr id="21513" name="Rectangle 10"/>
          <p:cNvSpPr>
            <a:spLocks noChangeArrowheads="1"/>
          </p:cNvSpPr>
          <p:nvPr/>
        </p:nvSpPr>
        <p:spPr bwMode="auto">
          <a:xfrm>
            <a:off x="2717800" y="2481263"/>
            <a:ext cx="1128713" cy="539750"/>
          </a:xfrm>
          <a:prstGeom prst="rect">
            <a:avLst/>
          </a:prstGeom>
          <a:noFill/>
          <a:ln w="9525">
            <a:noFill/>
            <a:miter lim="800000"/>
            <a:headEnd/>
            <a:tailEnd/>
          </a:ln>
        </p:spPr>
        <p:txBody>
          <a:bodyPr lIns="0" tIns="0" rIns="0" bIns="0"/>
          <a:lstStyle/>
          <a:p>
            <a:pPr algn="ctr" defTabSz="509588" eaLnBrk="0" hangingPunct="0"/>
            <a:r>
              <a:rPr lang="en-US" sz="1200"/>
              <a:t>Image / Reputation</a:t>
            </a:r>
          </a:p>
        </p:txBody>
      </p:sp>
      <p:sp>
        <p:nvSpPr>
          <p:cNvPr id="21514" name="Rectangle 13"/>
          <p:cNvSpPr>
            <a:spLocks noChangeArrowheads="1"/>
          </p:cNvSpPr>
          <p:nvPr/>
        </p:nvSpPr>
        <p:spPr bwMode="auto">
          <a:xfrm>
            <a:off x="5257800" y="4691063"/>
            <a:ext cx="1277938" cy="698500"/>
          </a:xfrm>
          <a:prstGeom prst="rect">
            <a:avLst/>
          </a:prstGeom>
          <a:noFill/>
          <a:ln w="9525" algn="ctr">
            <a:noFill/>
            <a:miter lim="800000"/>
            <a:headEnd/>
            <a:tailEnd/>
          </a:ln>
        </p:spPr>
        <p:txBody>
          <a:bodyPr lIns="0" tIns="0" rIns="0" bIns="0"/>
          <a:lstStyle/>
          <a:p>
            <a:pPr algn="ctr" defTabSz="509588" eaLnBrk="0" hangingPunct="0"/>
            <a:r>
              <a:rPr lang="en-US" sz="1200"/>
              <a:t>Exclusive</a:t>
            </a:r>
          </a:p>
          <a:p>
            <a:pPr algn="ctr" defTabSz="509588" eaLnBrk="0" hangingPunct="0"/>
            <a:r>
              <a:rPr lang="en-US" sz="1200"/>
              <a:t>Membership</a:t>
            </a:r>
          </a:p>
          <a:p>
            <a:pPr algn="ctr" defTabSz="509588" eaLnBrk="0" hangingPunct="0"/>
            <a:r>
              <a:rPr lang="en-US" sz="1200"/>
              <a:t>Events, Tastings,</a:t>
            </a:r>
          </a:p>
          <a:p>
            <a:pPr algn="ctr" defTabSz="509588" eaLnBrk="0" hangingPunct="0"/>
            <a:r>
              <a:rPr lang="en-US" sz="1200"/>
              <a:t>Tours</a:t>
            </a:r>
          </a:p>
        </p:txBody>
      </p:sp>
      <p:sp>
        <p:nvSpPr>
          <p:cNvPr id="21515" name="Rectangle 14"/>
          <p:cNvSpPr>
            <a:spLocks noChangeArrowheads="1"/>
          </p:cNvSpPr>
          <p:nvPr/>
        </p:nvSpPr>
        <p:spPr bwMode="auto">
          <a:xfrm>
            <a:off x="7378700" y="2489200"/>
            <a:ext cx="1155700" cy="177800"/>
          </a:xfrm>
          <a:prstGeom prst="rect">
            <a:avLst/>
          </a:prstGeom>
          <a:noFill/>
          <a:ln w="9525" algn="ctr">
            <a:noFill/>
            <a:miter lim="800000"/>
            <a:headEnd/>
            <a:tailEnd/>
          </a:ln>
        </p:spPr>
        <p:txBody>
          <a:bodyPr lIns="0" tIns="0" rIns="0" bIns="0"/>
          <a:lstStyle/>
          <a:p>
            <a:pPr algn="ctr" defTabSz="509588" eaLnBrk="0" hangingPunct="0"/>
            <a:r>
              <a:rPr lang="en-US" sz="1200"/>
              <a:t>Etc., etc.</a:t>
            </a:r>
          </a:p>
        </p:txBody>
      </p:sp>
      <p:sp>
        <p:nvSpPr>
          <p:cNvPr id="21516" name="Rectangle 15"/>
          <p:cNvSpPr>
            <a:spLocks noChangeArrowheads="1"/>
          </p:cNvSpPr>
          <p:nvPr/>
        </p:nvSpPr>
        <p:spPr bwMode="auto">
          <a:xfrm>
            <a:off x="4560888" y="2481263"/>
            <a:ext cx="1130300" cy="698500"/>
          </a:xfrm>
          <a:prstGeom prst="rect">
            <a:avLst/>
          </a:prstGeom>
          <a:noFill/>
          <a:ln w="9525" algn="ctr">
            <a:noFill/>
            <a:miter lim="800000"/>
            <a:headEnd/>
            <a:tailEnd/>
          </a:ln>
        </p:spPr>
        <p:txBody>
          <a:bodyPr lIns="0" tIns="0" rIns="0" bIns="0"/>
          <a:lstStyle/>
          <a:p>
            <a:pPr algn="ctr" defTabSz="509588" eaLnBrk="0" hangingPunct="0"/>
            <a:r>
              <a:rPr lang="en-US" sz="1200"/>
              <a:t>Winery</a:t>
            </a:r>
          </a:p>
          <a:p>
            <a:pPr algn="ctr" defTabSz="509588" eaLnBrk="0" hangingPunct="0"/>
            <a:r>
              <a:rPr lang="en-US" sz="1200"/>
              <a:t>Events</a:t>
            </a:r>
          </a:p>
        </p:txBody>
      </p:sp>
      <p:sp>
        <p:nvSpPr>
          <p:cNvPr id="21517" name="Rectangle 18"/>
          <p:cNvSpPr>
            <a:spLocks noChangeArrowheads="1"/>
          </p:cNvSpPr>
          <p:nvPr/>
        </p:nvSpPr>
        <p:spPr bwMode="auto">
          <a:xfrm>
            <a:off x="4344988" y="3563938"/>
            <a:ext cx="2820987" cy="396875"/>
          </a:xfrm>
          <a:prstGeom prst="rect">
            <a:avLst/>
          </a:prstGeom>
          <a:noFill/>
          <a:ln w="9525" algn="ctr">
            <a:noFill/>
            <a:miter lim="800000"/>
            <a:headEnd/>
            <a:tailEnd/>
          </a:ln>
        </p:spPr>
        <p:txBody>
          <a:bodyPr wrap="none">
            <a:spAutoFit/>
          </a:bodyPr>
          <a:lstStyle/>
          <a:p>
            <a:pPr algn="ctr" eaLnBrk="0" hangingPunct="0"/>
            <a:r>
              <a:rPr lang="en-US" b="1">
                <a:solidFill>
                  <a:srgbClr val="FFFF00"/>
                </a:solidFill>
                <a:latin typeface="Verdana" pitchFamily="34" charset="0"/>
              </a:rPr>
              <a:t>Customer Corridor</a:t>
            </a:r>
          </a:p>
        </p:txBody>
      </p:sp>
      <p:sp>
        <p:nvSpPr>
          <p:cNvPr id="21518" name="Line 19"/>
          <p:cNvSpPr>
            <a:spLocks noChangeShapeType="1"/>
          </p:cNvSpPr>
          <p:nvPr/>
        </p:nvSpPr>
        <p:spPr bwMode="auto">
          <a:xfrm>
            <a:off x="3279775" y="2870200"/>
            <a:ext cx="0" cy="355600"/>
          </a:xfrm>
          <a:prstGeom prst="line">
            <a:avLst/>
          </a:prstGeom>
          <a:noFill/>
          <a:ln w="9525">
            <a:solidFill>
              <a:schemeClr val="tx1"/>
            </a:solidFill>
            <a:round/>
            <a:headEnd/>
            <a:tailEnd type="triangle" w="med" len="med"/>
          </a:ln>
        </p:spPr>
        <p:txBody>
          <a:bodyPr anchor="ctr"/>
          <a:lstStyle/>
          <a:p>
            <a:endParaRPr lang="en-US"/>
          </a:p>
        </p:txBody>
      </p:sp>
      <p:sp>
        <p:nvSpPr>
          <p:cNvPr id="21519" name="Line 20"/>
          <p:cNvSpPr>
            <a:spLocks noChangeShapeType="1"/>
          </p:cNvSpPr>
          <p:nvPr/>
        </p:nvSpPr>
        <p:spPr bwMode="auto">
          <a:xfrm>
            <a:off x="5116513" y="2870200"/>
            <a:ext cx="0" cy="355600"/>
          </a:xfrm>
          <a:prstGeom prst="line">
            <a:avLst/>
          </a:prstGeom>
          <a:noFill/>
          <a:ln w="9525">
            <a:solidFill>
              <a:schemeClr val="tx1"/>
            </a:solidFill>
            <a:round/>
            <a:headEnd/>
            <a:tailEnd type="triangle" w="med" len="med"/>
          </a:ln>
        </p:spPr>
        <p:txBody>
          <a:bodyPr anchor="ctr"/>
          <a:lstStyle/>
          <a:p>
            <a:endParaRPr lang="en-US"/>
          </a:p>
        </p:txBody>
      </p:sp>
      <p:sp>
        <p:nvSpPr>
          <p:cNvPr id="21520" name="Line 21"/>
          <p:cNvSpPr>
            <a:spLocks noChangeShapeType="1"/>
          </p:cNvSpPr>
          <p:nvPr/>
        </p:nvSpPr>
        <p:spPr bwMode="auto">
          <a:xfrm>
            <a:off x="7953375" y="2870200"/>
            <a:ext cx="0" cy="355600"/>
          </a:xfrm>
          <a:prstGeom prst="line">
            <a:avLst/>
          </a:prstGeom>
          <a:noFill/>
          <a:ln w="9525">
            <a:solidFill>
              <a:schemeClr val="tx1"/>
            </a:solidFill>
            <a:round/>
            <a:headEnd/>
            <a:tailEnd type="triangle" w="med" len="med"/>
          </a:ln>
        </p:spPr>
        <p:txBody>
          <a:bodyPr anchor="ctr"/>
          <a:lstStyle/>
          <a:p>
            <a:endParaRPr lang="en-US"/>
          </a:p>
        </p:txBody>
      </p:sp>
      <p:sp>
        <p:nvSpPr>
          <p:cNvPr id="21521" name="Line 24"/>
          <p:cNvSpPr>
            <a:spLocks noChangeShapeType="1"/>
          </p:cNvSpPr>
          <p:nvPr/>
        </p:nvSpPr>
        <p:spPr bwMode="auto">
          <a:xfrm flipV="1">
            <a:off x="5895975" y="4394200"/>
            <a:ext cx="0" cy="292100"/>
          </a:xfrm>
          <a:prstGeom prst="line">
            <a:avLst/>
          </a:prstGeom>
          <a:noFill/>
          <a:ln w="9525">
            <a:solidFill>
              <a:schemeClr val="tx1"/>
            </a:solidFill>
            <a:round/>
            <a:headEnd/>
            <a:tailEnd type="triangle" w="med" len="med"/>
          </a:ln>
        </p:spPr>
        <p:txBody>
          <a:bodyPr anchor="ctr"/>
          <a:lstStyle/>
          <a:p>
            <a:endParaRPr lang="en-US"/>
          </a:p>
        </p:txBody>
      </p:sp>
      <p:sp>
        <p:nvSpPr>
          <p:cNvPr id="21522" name="Line 28"/>
          <p:cNvSpPr>
            <a:spLocks noChangeShapeType="1"/>
          </p:cNvSpPr>
          <p:nvPr/>
        </p:nvSpPr>
        <p:spPr bwMode="auto">
          <a:xfrm flipV="1">
            <a:off x="4002088" y="4394200"/>
            <a:ext cx="0" cy="812800"/>
          </a:xfrm>
          <a:prstGeom prst="line">
            <a:avLst/>
          </a:prstGeom>
          <a:noFill/>
          <a:ln w="9525">
            <a:solidFill>
              <a:srgbClr val="333333"/>
            </a:solidFill>
            <a:round/>
            <a:headEnd/>
            <a:tailEnd type="triangle" w="med" len="med"/>
          </a:ln>
        </p:spPr>
        <p:txBody>
          <a:bodyPr anchor="ctr"/>
          <a:lstStyle/>
          <a:p>
            <a:endParaRPr lang="en-US"/>
          </a:p>
        </p:txBody>
      </p:sp>
      <p:sp>
        <p:nvSpPr>
          <p:cNvPr id="21523" name="Rectangle 30"/>
          <p:cNvSpPr>
            <a:spLocks noChangeArrowheads="1"/>
          </p:cNvSpPr>
          <p:nvPr/>
        </p:nvSpPr>
        <p:spPr bwMode="auto">
          <a:xfrm>
            <a:off x="3370263" y="5211763"/>
            <a:ext cx="1277937" cy="698500"/>
          </a:xfrm>
          <a:prstGeom prst="rect">
            <a:avLst/>
          </a:prstGeom>
          <a:noFill/>
          <a:ln w="9525" algn="ctr">
            <a:noFill/>
            <a:miter lim="800000"/>
            <a:headEnd/>
            <a:tailEnd/>
          </a:ln>
        </p:spPr>
        <p:txBody>
          <a:bodyPr lIns="0" tIns="0" rIns="0" bIns="0"/>
          <a:lstStyle/>
          <a:p>
            <a:pPr algn="ctr" defTabSz="509588" eaLnBrk="0" hangingPunct="0"/>
            <a:r>
              <a:rPr lang="en-US" sz="1200">
                <a:solidFill>
                  <a:srgbClr val="333333"/>
                </a:solidFill>
              </a:rPr>
              <a:t>Competitor Promotion</a:t>
            </a:r>
          </a:p>
        </p:txBody>
      </p:sp>
      <p:sp>
        <p:nvSpPr>
          <p:cNvPr id="21524" name="Text Box 32"/>
          <p:cNvSpPr txBox="1">
            <a:spLocks noChangeArrowheads="1"/>
          </p:cNvSpPr>
          <p:nvPr/>
        </p:nvSpPr>
        <p:spPr bwMode="auto">
          <a:xfrm>
            <a:off x="1789113" y="1585913"/>
            <a:ext cx="6330950" cy="581025"/>
          </a:xfrm>
          <a:prstGeom prst="rect">
            <a:avLst/>
          </a:prstGeom>
          <a:noFill/>
          <a:ln w="9525">
            <a:noFill/>
            <a:miter lim="800000"/>
            <a:headEnd/>
            <a:tailEnd/>
          </a:ln>
        </p:spPr>
        <p:txBody>
          <a:bodyPr wrap="none">
            <a:spAutoFit/>
          </a:bodyPr>
          <a:lstStyle/>
          <a:p>
            <a:pPr algn="ctr" eaLnBrk="0" hangingPunct="0"/>
            <a:r>
              <a:rPr lang="en-US" sz="1600">
                <a:cs typeface="Times New Roman" pitchFamily="18" charset="0"/>
              </a:rPr>
              <a:t>The customer corridor encompasses the entire customer experience</a:t>
            </a:r>
          </a:p>
          <a:p>
            <a:pPr algn="ctr" eaLnBrk="0" hangingPunct="0"/>
            <a:r>
              <a:rPr lang="en-US" sz="1600">
                <a:cs typeface="Times New Roman" pitchFamily="18" charset="0"/>
              </a:rPr>
              <a:t>capturing data at every touch point with a view to integrated data</a:t>
            </a:r>
          </a:p>
        </p:txBody>
      </p:sp>
      <p:sp>
        <p:nvSpPr>
          <p:cNvPr id="21525" name="Rectangle 33"/>
          <p:cNvSpPr>
            <a:spLocks noChangeArrowheads="1"/>
          </p:cNvSpPr>
          <p:nvPr/>
        </p:nvSpPr>
        <p:spPr bwMode="auto">
          <a:xfrm>
            <a:off x="3798888" y="5662613"/>
            <a:ext cx="3727450" cy="461962"/>
          </a:xfrm>
          <a:prstGeom prst="rect">
            <a:avLst/>
          </a:prstGeom>
          <a:solidFill>
            <a:schemeClr val="bg1"/>
          </a:solidFill>
          <a:ln w="9525">
            <a:solidFill>
              <a:srgbClr val="DDDDDD"/>
            </a:solidFill>
            <a:miter lim="800000"/>
            <a:headEnd/>
            <a:tailEnd/>
          </a:ln>
        </p:spPr>
        <p:txBody>
          <a:bodyPr wrap="none">
            <a:spAutoFit/>
          </a:bodyPr>
          <a:lstStyle/>
          <a:p>
            <a:pPr algn="ctr" eaLnBrk="0" hangingPunct="0"/>
            <a:r>
              <a:rPr lang="en-US" sz="1200" b="1" i="1">
                <a:solidFill>
                  <a:schemeClr val="tx2"/>
                </a:solidFill>
                <a:cs typeface="Times New Roman" pitchFamily="18" charset="0"/>
              </a:rPr>
              <a:t>Your </a:t>
            </a:r>
            <a:r>
              <a:rPr lang="en-US" sz="1200" b="1" i="1" u="sng">
                <a:solidFill>
                  <a:schemeClr val="tx2"/>
                </a:solidFill>
                <a:cs typeface="Times New Roman" pitchFamily="18" charset="0"/>
              </a:rPr>
              <a:t>customers’</a:t>
            </a:r>
            <a:r>
              <a:rPr lang="en-US" sz="1200" b="1" i="1">
                <a:solidFill>
                  <a:schemeClr val="tx2"/>
                </a:solidFill>
                <a:cs typeface="Times New Roman" pitchFamily="18" charset="0"/>
              </a:rPr>
              <a:t> 360 degree view of your Winery</a:t>
            </a:r>
          </a:p>
          <a:p>
            <a:pPr algn="ctr" eaLnBrk="0" hangingPunct="0"/>
            <a:r>
              <a:rPr lang="en-US" sz="1200" b="1" i="1">
                <a:solidFill>
                  <a:schemeClr val="tx2"/>
                </a:solidFill>
                <a:cs typeface="Times New Roman" pitchFamily="18" charset="0"/>
              </a:rPr>
              <a:t>Not </a:t>
            </a:r>
            <a:r>
              <a:rPr lang="en-US" sz="1200" b="1" i="1" u="sng">
                <a:solidFill>
                  <a:schemeClr val="tx2"/>
                </a:solidFill>
                <a:cs typeface="Times New Roman" pitchFamily="18" charset="0"/>
              </a:rPr>
              <a:t>your</a:t>
            </a:r>
            <a:r>
              <a:rPr lang="en-US" sz="1200" b="1" i="1">
                <a:solidFill>
                  <a:schemeClr val="tx2"/>
                </a:solidFill>
                <a:cs typeface="Times New Roman" pitchFamily="18" charset="0"/>
              </a:rPr>
              <a:t> organizational silos</a:t>
            </a:r>
          </a:p>
        </p:txBody>
      </p:sp>
      <p:sp>
        <p:nvSpPr>
          <p:cNvPr id="21527" name="Rectangle 37"/>
          <p:cNvSpPr>
            <a:spLocks noChangeArrowheads="1"/>
          </p:cNvSpPr>
          <p:nvPr/>
        </p:nvSpPr>
        <p:spPr bwMode="auto">
          <a:xfrm>
            <a:off x="2865438" y="4691063"/>
            <a:ext cx="922337" cy="698500"/>
          </a:xfrm>
          <a:prstGeom prst="rect">
            <a:avLst/>
          </a:prstGeom>
          <a:noFill/>
          <a:ln w="9525" algn="ctr">
            <a:noFill/>
            <a:miter lim="800000"/>
            <a:headEnd/>
            <a:tailEnd/>
          </a:ln>
        </p:spPr>
        <p:txBody>
          <a:bodyPr lIns="0" tIns="0" rIns="0" bIns="0"/>
          <a:lstStyle/>
          <a:p>
            <a:pPr algn="ctr" defTabSz="509588" eaLnBrk="0" hangingPunct="0"/>
            <a:r>
              <a:rPr lang="en-US" sz="1200"/>
              <a:t>Tour &amp;</a:t>
            </a:r>
          </a:p>
          <a:p>
            <a:pPr algn="ctr" defTabSz="509588" eaLnBrk="0" hangingPunct="0"/>
            <a:r>
              <a:rPr lang="en-US" sz="1200"/>
              <a:t>Tasting</a:t>
            </a:r>
          </a:p>
        </p:txBody>
      </p:sp>
      <p:sp>
        <p:nvSpPr>
          <p:cNvPr id="21528" name="Line 38"/>
          <p:cNvSpPr>
            <a:spLocks noChangeShapeType="1"/>
          </p:cNvSpPr>
          <p:nvPr/>
        </p:nvSpPr>
        <p:spPr bwMode="auto">
          <a:xfrm flipV="1">
            <a:off x="3286125" y="4394200"/>
            <a:ext cx="0" cy="292100"/>
          </a:xfrm>
          <a:prstGeom prst="line">
            <a:avLst/>
          </a:prstGeom>
          <a:noFill/>
          <a:ln w="9525">
            <a:solidFill>
              <a:schemeClr val="tx1"/>
            </a:solidFill>
            <a:round/>
            <a:headEnd/>
            <a:tailEnd type="triangle" w="med" len="med"/>
          </a:ln>
        </p:spPr>
        <p:txBody>
          <a:bodyPr anchor="ctr"/>
          <a:lstStyle/>
          <a:p>
            <a:endParaRPr lang="en-US"/>
          </a:p>
        </p:txBody>
      </p:sp>
      <p:sp>
        <p:nvSpPr>
          <p:cNvPr id="21529" name="Rectangle 39"/>
          <p:cNvSpPr>
            <a:spLocks noChangeArrowheads="1"/>
          </p:cNvSpPr>
          <p:nvPr/>
        </p:nvSpPr>
        <p:spPr bwMode="auto">
          <a:xfrm>
            <a:off x="5399088" y="2481263"/>
            <a:ext cx="1155700" cy="698500"/>
          </a:xfrm>
          <a:prstGeom prst="rect">
            <a:avLst/>
          </a:prstGeom>
          <a:noFill/>
          <a:ln w="9525" algn="ctr">
            <a:noFill/>
            <a:miter lim="800000"/>
            <a:headEnd/>
            <a:tailEnd/>
          </a:ln>
        </p:spPr>
        <p:txBody>
          <a:bodyPr lIns="0" tIns="0" rIns="0" bIns="0"/>
          <a:lstStyle/>
          <a:p>
            <a:pPr algn="ctr" defTabSz="509588" eaLnBrk="0" hangingPunct="0"/>
            <a:r>
              <a:rPr lang="en-US" sz="1200"/>
              <a:t>Calling the</a:t>
            </a:r>
          </a:p>
          <a:p>
            <a:pPr algn="ctr" defTabSz="509588" eaLnBrk="0" hangingPunct="0"/>
            <a:r>
              <a:rPr lang="en-US" sz="1200"/>
              <a:t>Winery</a:t>
            </a:r>
          </a:p>
        </p:txBody>
      </p:sp>
      <p:sp>
        <p:nvSpPr>
          <p:cNvPr id="21530" name="Line 40"/>
          <p:cNvSpPr>
            <a:spLocks noChangeShapeType="1"/>
          </p:cNvSpPr>
          <p:nvPr/>
        </p:nvSpPr>
        <p:spPr bwMode="auto">
          <a:xfrm>
            <a:off x="5973763" y="2870200"/>
            <a:ext cx="0" cy="355600"/>
          </a:xfrm>
          <a:prstGeom prst="line">
            <a:avLst/>
          </a:prstGeom>
          <a:noFill/>
          <a:ln w="9525">
            <a:solidFill>
              <a:schemeClr val="tx1"/>
            </a:solidFill>
            <a:round/>
            <a:headEnd/>
            <a:tailEnd type="triangle" w="med" len="med"/>
          </a:ln>
        </p:spPr>
        <p:txBody>
          <a:bodyPr anchor="ctr"/>
          <a:lstStyle/>
          <a:p>
            <a:endParaRPr lang="en-US"/>
          </a:p>
        </p:txBody>
      </p:sp>
      <p:sp>
        <p:nvSpPr>
          <p:cNvPr id="21531" name="Rectangle 43"/>
          <p:cNvSpPr>
            <a:spLocks noChangeArrowheads="1"/>
          </p:cNvSpPr>
          <p:nvPr/>
        </p:nvSpPr>
        <p:spPr bwMode="auto">
          <a:xfrm>
            <a:off x="6667500" y="4691063"/>
            <a:ext cx="922338" cy="698500"/>
          </a:xfrm>
          <a:prstGeom prst="rect">
            <a:avLst/>
          </a:prstGeom>
          <a:noFill/>
          <a:ln w="9525" algn="ctr">
            <a:noFill/>
            <a:miter lim="800000"/>
            <a:headEnd/>
            <a:tailEnd/>
          </a:ln>
        </p:spPr>
        <p:txBody>
          <a:bodyPr lIns="0" tIns="0" rIns="0" bIns="0"/>
          <a:lstStyle/>
          <a:p>
            <a:pPr algn="ctr" defTabSz="509588" eaLnBrk="0" hangingPunct="0"/>
            <a:r>
              <a:rPr lang="en-US" sz="1200"/>
              <a:t>Website</a:t>
            </a:r>
          </a:p>
        </p:txBody>
      </p:sp>
      <p:sp>
        <p:nvSpPr>
          <p:cNvPr id="21532" name="Line 44"/>
          <p:cNvSpPr>
            <a:spLocks noChangeShapeType="1"/>
          </p:cNvSpPr>
          <p:nvPr/>
        </p:nvSpPr>
        <p:spPr bwMode="auto">
          <a:xfrm flipV="1">
            <a:off x="8001000" y="4394200"/>
            <a:ext cx="0" cy="292100"/>
          </a:xfrm>
          <a:prstGeom prst="line">
            <a:avLst/>
          </a:prstGeom>
          <a:noFill/>
          <a:ln w="9525">
            <a:solidFill>
              <a:schemeClr val="tx1"/>
            </a:solidFill>
            <a:round/>
            <a:headEnd/>
            <a:tailEnd type="triangle" w="med" len="med"/>
          </a:ln>
        </p:spPr>
        <p:txBody>
          <a:bodyPr anchor="ctr"/>
          <a:lstStyle/>
          <a:p>
            <a:endParaRPr lang="en-US"/>
          </a:p>
        </p:txBody>
      </p:sp>
      <p:sp>
        <p:nvSpPr>
          <p:cNvPr id="21533" name="Rectangle 45"/>
          <p:cNvSpPr>
            <a:spLocks noChangeArrowheads="1"/>
          </p:cNvSpPr>
          <p:nvPr/>
        </p:nvSpPr>
        <p:spPr bwMode="auto">
          <a:xfrm>
            <a:off x="7442200" y="4691063"/>
            <a:ext cx="1135063" cy="698500"/>
          </a:xfrm>
          <a:prstGeom prst="rect">
            <a:avLst/>
          </a:prstGeom>
          <a:noFill/>
          <a:ln w="9525" algn="ctr">
            <a:noFill/>
            <a:miter lim="800000"/>
            <a:headEnd/>
            <a:tailEnd/>
          </a:ln>
        </p:spPr>
        <p:txBody>
          <a:bodyPr lIns="0" tIns="0" rIns="0" bIns="0"/>
          <a:lstStyle/>
          <a:p>
            <a:pPr algn="ctr" defTabSz="509588" eaLnBrk="0" hangingPunct="0"/>
            <a:endParaRPr lang="en-US" sz="1200"/>
          </a:p>
          <a:p>
            <a:pPr algn="ctr" defTabSz="509588" eaLnBrk="0" hangingPunct="0"/>
            <a:r>
              <a:rPr lang="en-US" sz="1200"/>
              <a:t>Customer</a:t>
            </a:r>
          </a:p>
          <a:p>
            <a:pPr algn="ctr" defTabSz="509588" eaLnBrk="0" hangingPunct="0"/>
            <a:r>
              <a:rPr lang="en-US" sz="1200"/>
              <a:t>Communications</a:t>
            </a:r>
          </a:p>
        </p:txBody>
      </p:sp>
      <p:sp>
        <p:nvSpPr>
          <p:cNvPr id="21534" name="Line 46"/>
          <p:cNvSpPr>
            <a:spLocks noChangeShapeType="1"/>
          </p:cNvSpPr>
          <p:nvPr/>
        </p:nvSpPr>
        <p:spPr bwMode="auto">
          <a:xfrm flipV="1">
            <a:off x="7134225" y="4394200"/>
            <a:ext cx="0" cy="292100"/>
          </a:xfrm>
          <a:prstGeom prst="line">
            <a:avLst/>
          </a:prstGeom>
          <a:noFill/>
          <a:ln w="9525">
            <a:solidFill>
              <a:schemeClr val="tx1"/>
            </a:solidFill>
            <a:round/>
            <a:headEnd/>
            <a:tailEnd type="triangle" w="med" len="med"/>
          </a:ln>
        </p:spPr>
        <p:txBody>
          <a:bodyPr anchor="ctr"/>
          <a:lstStyle/>
          <a:p>
            <a:endParaRPr lang="en-US"/>
          </a:p>
        </p:txBody>
      </p:sp>
      <p:sp>
        <p:nvSpPr>
          <p:cNvPr id="21535" name="Rectangle 47"/>
          <p:cNvSpPr>
            <a:spLocks noChangeArrowheads="1"/>
          </p:cNvSpPr>
          <p:nvPr/>
        </p:nvSpPr>
        <p:spPr bwMode="auto">
          <a:xfrm>
            <a:off x="4259263" y="4691063"/>
            <a:ext cx="922337" cy="698500"/>
          </a:xfrm>
          <a:prstGeom prst="rect">
            <a:avLst/>
          </a:prstGeom>
          <a:noFill/>
          <a:ln w="9525" algn="ctr">
            <a:noFill/>
            <a:miter lim="800000"/>
            <a:headEnd/>
            <a:tailEnd/>
          </a:ln>
        </p:spPr>
        <p:txBody>
          <a:bodyPr lIns="0" tIns="0" rIns="0" bIns="0"/>
          <a:lstStyle/>
          <a:p>
            <a:pPr algn="ctr" defTabSz="509588" eaLnBrk="0" hangingPunct="0"/>
            <a:r>
              <a:rPr lang="en-US" sz="1200"/>
              <a:t>Products / Services</a:t>
            </a:r>
          </a:p>
        </p:txBody>
      </p:sp>
      <p:sp>
        <p:nvSpPr>
          <p:cNvPr id="21536" name="Line 48"/>
          <p:cNvSpPr>
            <a:spLocks noChangeShapeType="1"/>
          </p:cNvSpPr>
          <p:nvPr/>
        </p:nvSpPr>
        <p:spPr bwMode="auto">
          <a:xfrm flipV="1">
            <a:off x="4737100" y="4394200"/>
            <a:ext cx="0" cy="292100"/>
          </a:xfrm>
          <a:prstGeom prst="line">
            <a:avLst/>
          </a:prstGeom>
          <a:noFill/>
          <a:ln w="9525">
            <a:solidFill>
              <a:schemeClr val="tx1"/>
            </a:solidFill>
            <a:round/>
            <a:headEnd/>
            <a:tailEnd type="triangle" w="med" len="med"/>
          </a:ln>
        </p:spPr>
        <p:txBody>
          <a:bodyPr anchor="ctr"/>
          <a:lstStyle/>
          <a:p>
            <a:endParaRPr lang="en-US"/>
          </a:p>
        </p:txBody>
      </p:sp>
      <p:sp>
        <p:nvSpPr>
          <p:cNvPr id="21537" name="Rectangle 49"/>
          <p:cNvSpPr>
            <a:spLocks noChangeArrowheads="1"/>
          </p:cNvSpPr>
          <p:nvPr/>
        </p:nvSpPr>
        <p:spPr bwMode="auto">
          <a:xfrm>
            <a:off x="3617913" y="2481263"/>
            <a:ext cx="1128712" cy="539750"/>
          </a:xfrm>
          <a:prstGeom prst="rect">
            <a:avLst/>
          </a:prstGeom>
          <a:noFill/>
          <a:ln w="9525">
            <a:noFill/>
            <a:miter lim="800000"/>
            <a:headEnd/>
            <a:tailEnd/>
          </a:ln>
        </p:spPr>
        <p:txBody>
          <a:bodyPr lIns="0" tIns="0" rIns="0" bIns="0"/>
          <a:lstStyle/>
          <a:p>
            <a:pPr algn="ctr" defTabSz="509588" eaLnBrk="0" hangingPunct="0"/>
            <a:r>
              <a:rPr lang="en-US" sz="1200" dirty="0"/>
              <a:t>Join </a:t>
            </a:r>
            <a:r>
              <a:rPr lang="en-US" sz="1200" dirty="0" smtClean="0"/>
              <a:t>Private</a:t>
            </a:r>
            <a:endParaRPr lang="en-US" sz="1200" dirty="0"/>
          </a:p>
          <a:p>
            <a:pPr algn="ctr" defTabSz="509588" eaLnBrk="0" hangingPunct="0"/>
            <a:r>
              <a:rPr lang="en-US" sz="1200" dirty="0" smtClean="0"/>
              <a:t>Mailing</a:t>
            </a:r>
          </a:p>
          <a:p>
            <a:pPr algn="ctr" defTabSz="509588" eaLnBrk="0" hangingPunct="0"/>
            <a:r>
              <a:rPr lang="en-US" sz="1200" dirty="0" smtClean="0"/>
              <a:t>List</a:t>
            </a:r>
            <a:endParaRPr lang="en-US" sz="1200" dirty="0"/>
          </a:p>
        </p:txBody>
      </p:sp>
      <p:sp>
        <p:nvSpPr>
          <p:cNvPr id="21538" name="Line 50"/>
          <p:cNvSpPr>
            <a:spLocks noChangeShapeType="1"/>
          </p:cNvSpPr>
          <p:nvPr/>
        </p:nvSpPr>
        <p:spPr bwMode="auto">
          <a:xfrm>
            <a:off x="4179888" y="2870200"/>
            <a:ext cx="0" cy="355600"/>
          </a:xfrm>
          <a:prstGeom prst="line">
            <a:avLst/>
          </a:prstGeom>
          <a:noFill/>
          <a:ln w="9525">
            <a:solidFill>
              <a:schemeClr val="tx1"/>
            </a:solidFill>
            <a:round/>
            <a:headEnd/>
            <a:tailEnd type="triangle" w="med" len="med"/>
          </a:ln>
        </p:spPr>
        <p:txBody>
          <a:bodyPr anchor="ctr"/>
          <a:lstStyle/>
          <a:p>
            <a:endParaRPr lang="en-US"/>
          </a:p>
        </p:txBody>
      </p:sp>
      <p:sp>
        <p:nvSpPr>
          <p:cNvPr id="21539" name="Rectangle 14"/>
          <p:cNvSpPr>
            <a:spLocks noChangeArrowheads="1"/>
          </p:cNvSpPr>
          <p:nvPr/>
        </p:nvSpPr>
        <p:spPr bwMode="auto">
          <a:xfrm>
            <a:off x="6453188" y="2489200"/>
            <a:ext cx="1155700" cy="177800"/>
          </a:xfrm>
          <a:prstGeom prst="rect">
            <a:avLst/>
          </a:prstGeom>
          <a:noFill/>
          <a:ln w="9525" algn="ctr">
            <a:noFill/>
            <a:miter lim="800000"/>
            <a:headEnd/>
            <a:tailEnd/>
          </a:ln>
        </p:spPr>
        <p:txBody>
          <a:bodyPr lIns="0" tIns="0" rIns="0" bIns="0"/>
          <a:lstStyle/>
          <a:p>
            <a:pPr algn="ctr" defTabSz="509588" eaLnBrk="0" hangingPunct="0"/>
            <a:r>
              <a:rPr lang="en-US" sz="1200" dirty="0" smtClean="0"/>
              <a:t>List </a:t>
            </a:r>
          </a:p>
          <a:p>
            <a:pPr algn="ctr" defTabSz="509588" eaLnBrk="0" hangingPunct="0"/>
            <a:r>
              <a:rPr lang="en-US" sz="1200" dirty="0" smtClean="0"/>
              <a:t>Membership</a:t>
            </a:r>
            <a:endParaRPr lang="en-US" sz="1200" dirty="0"/>
          </a:p>
        </p:txBody>
      </p:sp>
      <p:sp>
        <p:nvSpPr>
          <p:cNvPr id="21540" name="Line 21"/>
          <p:cNvSpPr>
            <a:spLocks noChangeShapeType="1"/>
          </p:cNvSpPr>
          <p:nvPr/>
        </p:nvSpPr>
        <p:spPr bwMode="auto">
          <a:xfrm>
            <a:off x="7027863" y="2870200"/>
            <a:ext cx="0" cy="355600"/>
          </a:xfrm>
          <a:prstGeom prst="line">
            <a:avLst/>
          </a:prstGeom>
          <a:noFill/>
          <a:ln w="9525">
            <a:solidFill>
              <a:schemeClr val="tx1"/>
            </a:solidFill>
            <a:round/>
            <a:headEnd/>
            <a:tailEnd type="triangle" w="med" len="med"/>
          </a:ln>
        </p:spPr>
        <p:txBody>
          <a:bodyPr anchor="ctr"/>
          <a:lstStyle/>
          <a:p>
            <a:endParaRPr lang="en-US"/>
          </a:p>
        </p:txBody>
      </p:sp>
      <p:sp>
        <p:nvSpPr>
          <p:cNvPr id="21541" name="TextBox 9"/>
          <p:cNvSpPr txBox="1">
            <a:spLocks noChangeArrowheads="1"/>
          </p:cNvSpPr>
          <p:nvPr/>
        </p:nvSpPr>
        <p:spPr bwMode="auto">
          <a:xfrm>
            <a:off x="7889875" y="152400"/>
            <a:ext cx="1101725" cy="230188"/>
          </a:xfrm>
          <a:prstGeom prst="rect">
            <a:avLst/>
          </a:prstGeom>
          <a:solidFill>
            <a:srgbClr val="AE2D2B"/>
          </a:solidFill>
          <a:ln w="9525">
            <a:noFill/>
            <a:miter lim="800000"/>
            <a:headEnd/>
            <a:tailEnd/>
          </a:ln>
        </p:spPr>
        <p:txBody>
          <a:bodyPr wrap="none">
            <a:spAutoFit/>
          </a:bodyPr>
          <a:lstStyle/>
          <a:p>
            <a:pPr algn="r"/>
            <a:r>
              <a:rPr lang="en-US" sz="900">
                <a:solidFill>
                  <a:schemeClr val="bg1"/>
                </a:solidFill>
                <a:latin typeface="Arial Black" pitchFamily="34" charset="0"/>
              </a:rPr>
              <a:t>BVG Approach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lstStyle/>
          <a:p>
            <a:r>
              <a:rPr lang="en-US" dirty="0" smtClean="0"/>
              <a:t>Wine Club Success Model</a:t>
            </a:r>
            <a:endParaRPr lang="en-US" dirty="0"/>
          </a:p>
        </p:txBody>
      </p:sp>
      <p:sp>
        <p:nvSpPr>
          <p:cNvPr id="9" name="Content Placeholder 8"/>
          <p:cNvSpPr>
            <a:spLocks noGrp="1"/>
          </p:cNvSpPr>
          <p:nvPr>
            <p:ph idx="1"/>
          </p:nvPr>
        </p:nvSpPr>
        <p:spPr>
          <a:xfrm>
            <a:off x="914400" y="1600200"/>
            <a:ext cx="7848600" cy="1676399"/>
          </a:xfrm>
        </p:spPr>
        <p:txBody>
          <a:bodyPr/>
          <a:lstStyle/>
          <a:p>
            <a:r>
              <a:rPr lang="en-US" sz="1600" dirty="0" smtClean="0">
                <a:solidFill>
                  <a:srgbClr val="0070C0"/>
                </a:solidFill>
              </a:rPr>
              <a:t>What competitive</a:t>
            </a:r>
            <a:r>
              <a:rPr lang="en-US" sz="1600" b="0" dirty="0" smtClean="0"/>
              <a:t> </a:t>
            </a:r>
            <a:r>
              <a:rPr lang="en-US" sz="1600" dirty="0" smtClean="0">
                <a:solidFill>
                  <a:srgbClr val="0070C0"/>
                </a:solidFill>
              </a:rPr>
              <a:t>gaps</a:t>
            </a:r>
            <a:r>
              <a:rPr lang="en-US" sz="1600" b="0" dirty="0" smtClean="0"/>
              <a:t> do we have in our customer experience performance?</a:t>
            </a:r>
          </a:p>
          <a:p>
            <a:r>
              <a:rPr lang="en-US" sz="1600" dirty="0" smtClean="0">
                <a:solidFill>
                  <a:srgbClr val="0070C0"/>
                </a:solidFill>
              </a:rPr>
              <a:t>Which gaps are most important </a:t>
            </a:r>
            <a:r>
              <a:rPr lang="en-US" sz="1600" b="0" dirty="0" smtClean="0"/>
              <a:t>to focus on?</a:t>
            </a:r>
          </a:p>
          <a:p>
            <a:r>
              <a:rPr lang="en-US" sz="1600" b="0" dirty="0" smtClean="0"/>
              <a:t>What “levers” can we pull in improve our overall the total customer experience </a:t>
            </a:r>
            <a:r>
              <a:rPr lang="en-US" sz="1600" dirty="0" smtClean="0">
                <a:solidFill>
                  <a:srgbClr val="0070C0"/>
                </a:solidFill>
              </a:rPr>
              <a:t>to increase positive </a:t>
            </a:r>
            <a:r>
              <a:rPr lang="en-US" sz="1600" dirty="0" err="1" smtClean="0">
                <a:solidFill>
                  <a:srgbClr val="0070C0"/>
                </a:solidFill>
              </a:rPr>
              <a:t>WoM</a:t>
            </a:r>
            <a:r>
              <a:rPr lang="en-US" sz="1600" dirty="0" smtClean="0">
                <a:solidFill>
                  <a:srgbClr val="0070C0"/>
                </a:solidFill>
              </a:rPr>
              <a:t>, increase retention, and drive sales growth through this channel</a:t>
            </a:r>
            <a:r>
              <a:rPr lang="en-US" sz="1600" b="0" dirty="0" smtClean="0"/>
              <a:t>?</a:t>
            </a:r>
          </a:p>
          <a:p>
            <a:endParaRPr lang="en-US" sz="1600" dirty="0"/>
          </a:p>
        </p:txBody>
      </p:sp>
      <p:grpSp>
        <p:nvGrpSpPr>
          <p:cNvPr id="3" name="Group 9"/>
          <p:cNvGrpSpPr/>
          <p:nvPr/>
        </p:nvGrpSpPr>
        <p:grpSpPr>
          <a:xfrm>
            <a:off x="1207342" y="3868737"/>
            <a:ext cx="3232488" cy="2585664"/>
            <a:chOff x="1207342" y="3868737"/>
            <a:chExt cx="3232488" cy="2585664"/>
          </a:xfrm>
        </p:grpSpPr>
        <p:pic>
          <p:nvPicPr>
            <p:cNvPr id="22530" name="Picture 2"/>
            <p:cNvPicPr>
              <a:picLocks noChangeAspect="1" noChangeArrowheads="1"/>
            </p:cNvPicPr>
            <p:nvPr/>
          </p:nvPicPr>
          <p:blipFill>
            <a:blip r:embed="rId3" cstate="print"/>
            <a:srcRect/>
            <a:stretch>
              <a:fillRect/>
            </a:stretch>
          </p:blipFill>
          <p:spPr bwMode="auto">
            <a:xfrm>
              <a:off x="1211529" y="4720851"/>
              <a:ext cx="3224115" cy="1733550"/>
            </a:xfrm>
            <a:prstGeom prst="rect">
              <a:avLst/>
            </a:prstGeom>
            <a:noFill/>
            <a:ln w="9525">
              <a:solidFill>
                <a:schemeClr val="accent1"/>
              </a:solidFill>
              <a:miter lim="800000"/>
              <a:headEnd/>
              <a:tailEnd/>
            </a:ln>
            <a:effectLst/>
          </p:spPr>
        </p:pic>
        <p:sp>
          <p:nvSpPr>
            <p:cNvPr id="6" name="TextBox 5"/>
            <p:cNvSpPr txBox="1"/>
            <p:nvPr/>
          </p:nvSpPr>
          <p:spPr>
            <a:xfrm>
              <a:off x="1207342" y="3868737"/>
              <a:ext cx="3232488" cy="584775"/>
            </a:xfrm>
            <a:prstGeom prst="rect">
              <a:avLst/>
            </a:prstGeom>
            <a:noFill/>
          </p:spPr>
          <p:txBody>
            <a:bodyPr wrap="none" rtlCol="0">
              <a:spAutoFit/>
            </a:bodyPr>
            <a:lstStyle/>
            <a:p>
              <a:pPr algn="ctr"/>
              <a:r>
                <a:rPr lang="en-US" sz="1600" dirty="0" smtClean="0">
                  <a:solidFill>
                    <a:srgbClr val="275352"/>
                  </a:solidFill>
                  <a:latin typeface="Arial Black" pitchFamily="34" charset="0"/>
                </a:rPr>
                <a:t>Total Customer Experience</a:t>
              </a:r>
            </a:p>
            <a:p>
              <a:pPr algn="ctr"/>
              <a:r>
                <a:rPr lang="en-US" sz="1600" dirty="0" smtClean="0">
                  <a:solidFill>
                    <a:srgbClr val="275352"/>
                  </a:solidFill>
                  <a:latin typeface="Arial Black" pitchFamily="34" charset="0"/>
                </a:rPr>
                <a:t>(TCE)</a:t>
              </a:r>
              <a:endParaRPr lang="en-US" sz="1600" dirty="0">
                <a:solidFill>
                  <a:srgbClr val="275352"/>
                </a:solidFill>
                <a:latin typeface="Arial Black" pitchFamily="34" charset="0"/>
              </a:endParaRPr>
            </a:p>
          </p:txBody>
        </p:sp>
      </p:grpSp>
      <p:sp>
        <p:nvSpPr>
          <p:cNvPr id="7" name="Right Arrow 6"/>
          <p:cNvSpPr/>
          <p:nvPr/>
        </p:nvSpPr>
        <p:spPr>
          <a:xfrm>
            <a:off x="4642259" y="535902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2"/>
          <p:cNvGrpSpPr/>
          <p:nvPr/>
        </p:nvGrpSpPr>
        <p:grpSpPr>
          <a:xfrm>
            <a:off x="5578283" y="3868737"/>
            <a:ext cx="3032317" cy="2836863"/>
            <a:chOff x="5578283" y="3868737"/>
            <a:chExt cx="3032317" cy="2836863"/>
          </a:xfrm>
        </p:grpSpPr>
        <p:sp>
          <p:nvSpPr>
            <p:cNvPr id="5" name="TextBox 4"/>
            <p:cNvSpPr txBox="1"/>
            <p:nvPr/>
          </p:nvSpPr>
          <p:spPr>
            <a:xfrm>
              <a:off x="5647827" y="3868737"/>
              <a:ext cx="2893228" cy="338554"/>
            </a:xfrm>
            <a:prstGeom prst="rect">
              <a:avLst/>
            </a:prstGeom>
            <a:noFill/>
          </p:spPr>
          <p:txBody>
            <a:bodyPr wrap="none" rtlCol="0">
              <a:spAutoFit/>
            </a:bodyPr>
            <a:lstStyle/>
            <a:p>
              <a:r>
                <a:rPr lang="en-US" sz="1600" dirty="0" smtClean="0">
                  <a:solidFill>
                    <a:srgbClr val="275352"/>
                  </a:solidFill>
                  <a:latin typeface="Arial Black" pitchFamily="34" charset="0"/>
                </a:rPr>
                <a:t>Winery PML / Club Sales</a:t>
              </a:r>
              <a:endParaRPr lang="en-US" sz="1600" dirty="0">
                <a:solidFill>
                  <a:srgbClr val="275352"/>
                </a:solidFill>
                <a:latin typeface="Arial Black"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5578283" y="4495800"/>
              <a:ext cx="3032317" cy="2209800"/>
            </a:xfrm>
            <a:prstGeom prst="rect">
              <a:avLst/>
            </a:prstGeom>
            <a:noFill/>
            <a:ln w="9525">
              <a:noFill/>
              <a:miter lim="800000"/>
              <a:headEnd/>
              <a:tailEnd/>
            </a:ln>
            <a:effectLst/>
          </p:spPr>
        </p:pic>
      </p:grpSp>
      <p:sp>
        <p:nvSpPr>
          <p:cNvPr id="11" name="TextBox 9"/>
          <p:cNvSpPr txBox="1">
            <a:spLocks noChangeArrowheads="1"/>
          </p:cNvSpPr>
          <p:nvPr/>
        </p:nvSpPr>
        <p:spPr bwMode="auto">
          <a:xfrm>
            <a:off x="7889875" y="152400"/>
            <a:ext cx="1101725" cy="230188"/>
          </a:xfrm>
          <a:prstGeom prst="rect">
            <a:avLst/>
          </a:prstGeom>
          <a:solidFill>
            <a:srgbClr val="AE2D2B"/>
          </a:solidFill>
          <a:ln w="9525">
            <a:noFill/>
            <a:miter lim="800000"/>
            <a:headEnd/>
            <a:tailEnd/>
          </a:ln>
        </p:spPr>
        <p:txBody>
          <a:bodyPr wrap="none">
            <a:spAutoFit/>
          </a:bodyPr>
          <a:lstStyle/>
          <a:p>
            <a:pPr algn="r"/>
            <a:r>
              <a:rPr lang="en-US" sz="900">
                <a:solidFill>
                  <a:schemeClr val="bg1"/>
                </a:solidFill>
                <a:latin typeface="Arial Black" pitchFamily="34" charset="0"/>
              </a:rPr>
              <a:t>BVG Approach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3"/>
          <p:cNvSpPr>
            <a:spLocks noChangeArrowheads="1"/>
          </p:cNvSpPr>
          <p:nvPr/>
        </p:nvSpPr>
        <p:spPr bwMode="auto">
          <a:xfrm>
            <a:off x="990600" y="304800"/>
            <a:ext cx="7924800" cy="523220"/>
          </a:xfrm>
          <a:prstGeom prst="rect">
            <a:avLst/>
          </a:prstGeom>
          <a:noFill/>
          <a:ln w="9525">
            <a:noFill/>
            <a:miter lim="800000"/>
            <a:headEnd/>
            <a:tailEnd/>
          </a:ln>
        </p:spPr>
        <p:txBody>
          <a:bodyPr>
            <a:spAutoFit/>
          </a:bodyPr>
          <a:lstStyle/>
          <a:p>
            <a:r>
              <a:rPr lang="en-US" sz="2800" b="1" dirty="0" smtClean="0">
                <a:solidFill>
                  <a:srgbClr val="275352"/>
                </a:solidFill>
                <a:latin typeface="Arial Black" pitchFamily="34" charset="0"/>
              </a:rPr>
              <a:t>Agenda</a:t>
            </a:r>
            <a:endParaRPr lang="en-US" sz="2400" b="1" dirty="0">
              <a:solidFill>
                <a:srgbClr val="275352"/>
              </a:solidFill>
              <a:latin typeface="Arial Black" pitchFamily="34" charset="0"/>
            </a:endParaRPr>
          </a:p>
        </p:txBody>
      </p:sp>
      <p:sp>
        <p:nvSpPr>
          <p:cNvPr id="16387" name="TextBox 8"/>
          <p:cNvSpPr txBox="1">
            <a:spLocks noChangeArrowheads="1"/>
          </p:cNvSpPr>
          <p:nvPr/>
        </p:nvSpPr>
        <p:spPr bwMode="auto">
          <a:xfrm>
            <a:off x="781050" y="2844800"/>
            <a:ext cx="622300" cy="584200"/>
          </a:xfrm>
          <a:prstGeom prst="rect">
            <a:avLst/>
          </a:prstGeom>
          <a:noFill/>
          <a:ln w="9525">
            <a:noFill/>
            <a:miter lim="800000"/>
            <a:headEnd/>
            <a:tailEnd/>
          </a:ln>
        </p:spPr>
        <p:txBody>
          <a:bodyPr wrap="none">
            <a:spAutoFit/>
          </a:bodyPr>
          <a:lstStyle/>
          <a:p>
            <a:r>
              <a:rPr lang="en-US" sz="3200" dirty="0">
                <a:solidFill>
                  <a:srgbClr val="C00000"/>
                </a:solidFill>
                <a:sym typeface="Wingdings" pitchFamily="2" charset="2"/>
              </a:rPr>
              <a:t></a:t>
            </a:r>
            <a:endParaRPr lang="en-US" sz="3200" dirty="0">
              <a:solidFill>
                <a:srgbClr val="C00000"/>
              </a:solidFill>
            </a:endParaRPr>
          </a:p>
        </p:txBody>
      </p:sp>
      <p:sp>
        <p:nvSpPr>
          <p:cNvPr id="16388" name="Rectangle 7"/>
          <p:cNvSpPr>
            <a:spLocks noChangeArrowheads="1"/>
          </p:cNvSpPr>
          <p:nvPr/>
        </p:nvSpPr>
        <p:spPr bwMode="auto">
          <a:xfrm>
            <a:off x="1447800" y="3581400"/>
            <a:ext cx="7086600" cy="400050"/>
          </a:xfrm>
          <a:prstGeom prst="rect">
            <a:avLst/>
          </a:prstGeom>
          <a:solidFill>
            <a:srgbClr val="C4D0C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89" name="Rectangle 7"/>
          <p:cNvSpPr>
            <a:spLocks noChangeArrowheads="1"/>
          </p:cNvSpPr>
          <p:nvPr/>
        </p:nvSpPr>
        <p:spPr bwMode="auto">
          <a:xfrm>
            <a:off x="1447800" y="2371725"/>
            <a:ext cx="7086600" cy="401638"/>
          </a:xfrm>
          <a:prstGeom prst="rect">
            <a:avLst/>
          </a:prstGeom>
          <a:solidFill>
            <a:srgbClr val="AE2D2B"/>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0" name="Rectangle 7"/>
          <p:cNvSpPr>
            <a:spLocks noChangeArrowheads="1"/>
          </p:cNvSpPr>
          <p:nvPr/>
        </p:nvSpPr>
        <p:spPr bwMode="auto">
          <a:xfrm>
            <a:off x="1447800" y="4175456"/>
            <a:ext cx="7086600" cy="400050"/>
          </a:xfrm>
          <a:prstGeom prst="rect">
            <a:avLst/>
          </a:prstGeom>
          <a:solidFill>
            <a:srgbClr val="FFCB23"/>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1" name="Rectangle 7"/>
          <p:cNvSpPr>
            <a:spLocks noChangeArrowheads="1"/>
          </p:cNvSpPr>
          <p:nvPr/>
        </p:nvSpPr>
        <p:spPr bwMode="auto">
          <a:xfrm>
            <a:off x="1447800" y="4785056"/>
            <a:ext cx="7086600" cy="400050"/>
          </a:xfrm>
          <a:prstGeom prst="rect">
            <a:avLst/>
          </a:prstGeom>
          <a:solidFill>
            <a:srgbClr val="23458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2" name="Rectangle 7"/>
          <p:cNvSpPr>
            <a:spLocks noChangeArrowheads="1"/>
          </p:cNvSpPr>
          <p:nvPr/>
        </p:nvSpPr>
        <p:spPr bwMode="auto">
          <a:xfrm>
            <a:off x="1447800" y="2981325"/>
            <a:ext cx="7086600" cy="400050"/>
          </a:xfrm>
          <a:prstGeom prst="rect">
            <a:avLst/>
          </a:prstGeom>
          <a:solidFill>
            <a:srgbClr val="6D6A86"/>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3" name="Rectangle 7"/>
          <p:cNvSpPr>
            <a:spLocks noChangeArrowheads="1"/>
          </p:cNvSpPr>
          <p:nvPr/>
        </p:nvSpPr>
        <p:spPr bwMode="auto">
          <a:xfrm>
            <a:off x="1447800" y="1752600"/>
            <a:ext cx="7086600" cy="401638"/>
          </a:xfrm>
          <a:prstGeom prst="rect">
            <a:avLst/>
          </a:prstGeom>
          <a:solidFill>
            <a:srgbClr val="275352"/>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4" name="Content Placeholder 2"/>
          <p:cNvSpPr>
            <a:spLocks noGrp="1"/>
          </p:cNvSpPr>
          <p:nvPr>
            <p:ph idx="1"/>
          </p:nvPr>
        </p:nvSpPr>
        <p:spPr>
          <a:xfrm>
            <a:off x="1447800" y="1774825"/>
            <a:ext cx="7162800" cy="3254375"/>
          </a:xfrm>
        </p:spPr>
        <p:txBody>
          <a:bodyPr/>
          <a:lstStyle/>
          <a:p>
            <a:r>
              <a:rPr lang="en-US" sz="1600" dirty="0" smtClean="0">
                <a:solidFill>
                  <a:schemeClr val="bg1"/>
                </a:solidFill>
              </a:rPr>
              <a:t>Bennett Valley Group </a:t>
            </a:r>
            <a:r>
              <a:rPr lang="en-US" sz="1100" i="1" dirty="0" smtClean="0">
                <a:solidFill>
                  <a:schemeClr val="bg1"/>
                </a:solidFill>
              </a:rPr>
              <a:t>“Who are you?”</a:t>
            </a:r>
          </a:p>
          <a:p>
            <a:endParaRPr lang="en-US" sz="1100" i="1" dirty="0" smtClean="0">
              <a:solidFill>
                <a:schemeClr val="bg1"/>
              </a:solidFill>
            </a:endParaRPr>
          </a:p>
          <a:p>
            <a:r>
              <a:rPr lang="en-US" sz="1600" dirty="0" smtClean="0">
                <a:solidFill>
                  <a:schemeClr val="bg1"/>
                </a:solidFill>
              </a:rPr>
              <a:t>Business Case</a:t>
            </a:r>
            <a:r>
              <a:rPr lang="en-US" dirty="0" smtClean="0">
                <a:solidFill>
                  <a:schemeClr val="bg1"/>
                </a:solidFill>
              </a:rPr>
              <a:t>  </a:t>
            </a:r>
            <a:r>
              <a:rPr lang="en-US" sz="1100" i="1" dirty="0" smtClean="0">
                <a:solidFill>
                  <a:schemeClr val="bg1"/>
                </a:solidFill>
              </a:rPr>
              <a:t>“Why do I need customer feedback surveys?”</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Survey Design</a:t>
            </a:r>
            <a:r>
              <a:rPr lang="en-US" sz="1100" dirty="0" smtClean="0">
                <a:solidFill>
                  <a:schemeClr val="bg1"/>
                </a:solidFill>
              </a:rPr>
              <a:t>  “</a:t>
            </a:r>
            <a:r>
              <a:rPr lang="en-US" sz="1100" i="1" dirty="0" smtClean="0">
                <a:solidFill>
                  <a:schemeClr val="bg1"/>
                </a:solidFill>
              </a:rPr>
              <a:t>How do I create a short tasting room survey?</a:t>
            </a:r>
            <a:r>
              <a:rPr lang="en-US" sz="1600" i="1" dirty="0" smtClean="0">
                <a:solidFill>
                  <a:schemeClr val="bg1"/>
                </a:solidFill>
              </a:rPr>
              <a:t>”</a:t>
            </a:r>
            <a:endParaRPr lang="en-US" sz="1600" dirty="0" smtClean="0"/>
          </a:p>
          <a:p>
            <a:endParaRPr lang="en-US" sz="1600" dirty="0" smtClean="0"/>
          </a:p>
          <a:p>
            <a:r>
              <a:rPr lang="en-US" sz="1600" dirty="0" smtClean="0"/>
              <a:t>Survey Results</a:t>
            </a:r>
            <a:r>
              <a:rPr lang="en-US" dirty="0" smtClean="0"/>
              <a:t>  </a:t>
            </a:r>
            <a:r>
              <a:rPr lang="en-US" sz="1100" dirty="0" smtClean="0"/>
              <a:t>“</a:t>
            </a:r>
            <a:r>
              <a:rPr lang="en-US" sz="1100" i="1" dirty="0" smtClean="0"/>
              <a:t>What are the pitfalls”?”</a:t>
            </a:r>
            <a:endParaRPr lang="en-US" dirty="0" smtClean="0"/>
          </a:p>
          <a:p>
            <a:endParaRPr lang="en-US" dirty="0" smtClean="0">
              <a:solidFill>
                <a:schemeClr val="bg1"/>
              </a:solidFill>
            </a:endParaRPr>
          </a:p>
          <a:p>
            <a:r>
              <a:rPr lang="en-US" sz="1600" dirty="0" smtClean="0"/>
              <a:t>Benchmarking  </a:t>
            </a:r>
            <a:r>
              <a:rPr lang="en-US" sz="1100" i="1" dirty="0" smtClean="0"/>
              <a:t>“How does my winery performance compare”?”</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Questions and Answers </a:t>
            </a:r>
            <a:r>
              <a:rPr lang="en-US" sz="1100" i="1" dirty="0" smtClean="0">
                <a:solidFill>
                  <a:schemeClr val="bg1"/>
                </a:solidFill>
              </a:rPr>
              <a:t>“What questions do you have?”</a:t>
            </a:r>
            <a:endParaRPr lang="en-US" i="1" dirty="0" smtClean="0">
              <a:solidFill>
                <a:schemeClr val="bg1"/>
              </a:solidFill>
            </a:endParaRPr>
          </a:p>
          <a:p>
            <a:endParaRPr lang="en-US" dirty="0" smtClean="0"/>
          </a:p>
          <a:p>
            <a:r>
              <a:rPr lang="en-US" sz="1600" dirty="0" smtClean="0">
                <a:solidFill>
                  <a:schemeClr val="bg1"/>
                </a:solidFill>
              </a:rPr>
              <a:t>Next Steps</a:t>
            </a:r>
            <a:r>
              <a:rPr lang="en-US" dirty="0" smtClean="0">
                <a:solidFill>
                  <a:schemeClr val="bg1"/>
                </a:solidFill>
              </a:rPr>
              <a:t>  </a:t>
            </a:r>
            <a:r>
              <a:rPr lang="en-US" sz="1100" i="1" dirty="0" smtClean="0">
                <a:solidFill>
                  <a:schemeClr val="bg1"/>
                </a:solidFill>
              </a:rPr>
              <a:t>“Where do we go from here?”</a:t>
            </a:r>
            <a:endParaRPr lang="en-US" i="1" dirty="0" smtClean="0">
              <a:solidFill>
                <a:schemeClr val="bg1"/>
              </a:solidFill>
            </a:endParaRPr>
          </a:p>
          <a:p>
            <a:endParaRPr lang="en-US" dirty="0" smtClean="0"/>
          </a:p>
          <a:p>
            <a:endParaRPr lang="en-US" dirty="0" smtClean="0"/>
          </a:p>
        </p:txBody>
      </p:sp>
    </p:spTree>
    <p:extLst>
      <p:ext uri="{BB962C8B-B14F-4D97-AF65-F5344CB8AC3E}">
        <p14:creationId xmlns:p14="http://schemas.microsoft.com/office/powerpoint/2010/main" val="1938286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let’s say you want to conduct a Tasting room survey….</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How many of you have a tasting room survey?</a:t>
            </a:r>
          </a:p>
          <a:p>
            <a:pPr>
              <a:buNone/>
            </a:pPr>
            <a:endParaRPr lang="en-US" dirty="0" smtClean="0"/>
          </a:p>
          <a:p>
            <a:pPr>
              <a:buNone/>
            </a:pPr>
            <a:r>
              <a:rPr lang="en-US" dirty="0" smtClean="0"/>
              <a:t>Has it been useful? </a:t>
            </a:r>
            <a:r>
              <a:rPr lang="en-US" b="0" dirty="0" smtClean="0"/>
              <a:t>(Why or why not?)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let’s say you want to conduct a Tasting room survey….</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First, begin with the end in mind:</a:t>
            </a:r>
          </a:p>
          <a:p>
            <a:pPr>
              <a:buNone/>
            </a:pPr>
            <a:endParaRPr lang="en-US" dirty="0" smtClean="0"/>
          </a:p>
          <a:p>
            <a:r>
              <a:rPr lang="en-US" dirty="0" smtClean="0"/>
              <a:t>What is/are your Goals?</a:t>
            </a:r>
          </a:p>
          <a:p>
            <a:pPr lvl="1"/>
            <a:r>
              <a:rPr lang="en-US" dirty="0" smtClean="0"/>
              <a:t>? </a:t>
            </a:r>
          </a:p>
          <a:p>
            <a:r>
              <a:rPr lang="en-US" dirty="0" smtClean="0"/>
              <a:t>What are your strategies for achieving your goals? </a:t>
            </a:r>
          </a:p>
          <a:p>
            <a:pPr lvl="1"/>
            <a:r>
              <a:rPr lang="en-US" dirty="0" smtClean="0"/>
              <a:t>?</a:t>
            </a:r>
          </a:p>
          <a:p>
            <a:r>
              <a:rPr lang="en-US" dirty="0" smtClean="0"/>
              <a:t>What are your tactics for achieving your strategies?</a:t>
            </a:r>
          </a:p>
          <a:p>
            <a:pPr lvl="1"/>
            <a:r>
              <a:rPr lang="en-US"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Tasting room survey</a:t>
            </a:r>
            <a:br>
              <a:rPr lang="en-US" dirty="0" smtClean="0"/>
            </a:br>
            <a:r>
              <a:rPr lang="en-US" dirty="0" smtClean="0"/>
              <a:t>Goals, strategies, tactics</a:t>
            </a:r>
            <a:endParaRPr lang="en-US" dirty="0"/>
          </a:p>
        </p:txBody>
      </p:sp>
      <p:sp>
        <p:nvSpPr>
          <p:cNvPr id="3" name="Content Placeholder 2"/>
          <p:cNvSpPr>
            <a:spLocks noGrp="1"/>
          </p:cNvSpPr>
          <p:nvPr>
            <p:ph idx="1"/>
          </p:nvPr>
        </p:nvSpPr>
        <p:spPr/>
        <p:txBody>
          <a:bodyPr/>
          <a:lstStyle/>
          <a:p>
            <a:r>
              <a:rPr lang="en-US" dirty="0" smtClean="0"/>
              <a:t>Goal </a:t>
            </a:r>
          </a:p>
          <a:p>
            <a:pPr lvl="1"/>
            <a:r>
              <a:rPr lang="en-US" dirty="0" smtClean="0"/>
              <a:t>Best tasting room experience in my AVA</a:t>
            </a:r>
          </a:p>
          <a:p>
            <a:r>
              <a:rPr lang="en-US" dirty="0" smtClean="0"/>
              <a:t>Strategies </a:t>
            </a:r>
          </a:p>
          <a:p>
            <a:pPr lvl="1"/>
            <a:r>
              <a:rPr lang="en-US" b="1" dirty="0" smtClean="0">
                <a:solidFill>
                  <a:srgbClr val="23458F"/>
                </a:solidFill>
              </a:rPr>
              <a:t>Measure</a:t>
            </a:r>
            <a:r>
              <a:rPr lang="en-US" b="1" dirty="0" smtClean="0"/>
              <a:t> </a:t>
            </a:r>
            <a:r>
              <a:rPr lang="en-US" dirty="0" smtClean="0"/>
              <a:t>key attributes of the experience (</a:t>
            </a:r>
            <a:r>
              <a:rPr lang="en-US" b="1" dirty="0" smtClean="0">
                <a:solidFill>
                  <a:srgbClr val="23458F"/>
                </a:solidFill>
              </a:rPr>
              <a:t>KPIs</a:t>
            </a:r>
            <a:r>
              <a:rPr lang="en-US" dirty="0" smtClean="0"/>
              <a:t>)</a:t>
            </a:r>
          </a:p>
          <a:p>
            <a:pPr lvl="2"/>
            <a:r>
              <a:rPr lang="en-US" dirty="0" smtClean="0"/>
              <a:t>Which drive sales? </a:t>
            </a:r>
          </a:p>
          <a:p>
            <a:pPr lvl="2"/>
            <a:r>
              <a:rPr lang="en-US" dirty="0" smtClean="0"/>
              <a:t>Which drive return visits?</a:t>
            </a:r>
          </a:p>
          <a:p>
            <a:pPr lvl="2"/>
            <a:r>
              <a:rPr lang="en-US" dirty="0" smtClean="0"/>
              <a:t>Which drive joining the wine club?</a:t>
            </a:r>
          </a:p>
          <a:p>
            <a:pPr lvl="2"/>
            <a:r>
              <a:rPr lang="en-US" dirty="0" smtClean="0"/>
              <a:t>Which servers drive top scores?</a:t>
            </a:r>
          </a:p>
          <a:p>
            <a:pPr lvl="1"/>
            <a:r>
              <a:rPr lang="en-US" dirty="0" smtClean="0"/>
              <a:t>Create </a:t>
            </a:r>
            <a:r>
              <a:rPr lang="en-US" b="1" dirty="0" smtClean="0">
                <a:solidFill>
                  <a:srgbClr val="23458F"/>
                </a:solidFill>
              </a:rPr>
              <a:t>action plans </a:t>
            </a:r>
            <a:r>
              <a:rPr lang="en-US" dirty="0" smtClean="0"/>
              <a:t>for improvement</a:t>
            </a:r>
          </a:p>
          <a:p>
            <a:pPr lvl="1"/>
            <a:r>
              <a:rPr lang="en-US" dirty="0" smtClean="0"/>
              <a:t>On-going </a:t>
            </a:r>
            <a:r>
              <a:rPr lang="en-US" b="1" dirty="0" smtClean="0">
                <a:solidFill>
                  <a:srgbClr val="23458F"/>
                </a:solidFill>
              </a:rPr>
              <a:t>monitoring</a:t>
            </a:r>
            <a:r>
              <a:rPr lang="en-US" dirty="0" smtClean="0"/>
              <a:t> of performance gains</a:t>
            </a:r>
          </a:p>
          <a:p>
            <a:r>
              <a:rPr lang="en-US" dirty="0" smtClean="0"/>
              <a:t>Tactics </a:t>
            </a:r>
          </a:p>
          <a:p>
            <a:pPr lvl="1"/>
            <a:r>
              <a:rPr lang="en-US" dirty="0" smtClean="0"/>
              <a:t>On-site web-based survey via laptop, or paper based survey, or Email the web-based survey</a:t>
            </a:r>
          </a:p>
          <a:p>
            <a:pPr lvl="1"/>
            <a:r>
              <a:rPr lang="en-US" dirty="0" smtClean="0"/>
              <a:t>Periodic review of KPI performance with employees, stakeholders</a:t>
            </a:r>
          </a:p>
          <a:p>
            <a:pPr lvl="1"/>
            <a:r>
              <a:rPr lang="en-US" dirty="0" smtClean="0"/>
              <a:t>Periodic Newsletter updates to survey respondents, etc.</a:t>
            </a:r>
            <a:endParaRPr lang="en-US" dirty="0"/>
          </a:p>
        </p:txBody>
      </p:sp>
      <p:pic>
        <p:nvPicPr>
          <p:cNvPr id="4" name="Picture 3" descr="http://questionpro.files.wordpress.com/2010/02/istock_000007866267xsmall.jpg?w=255&amp;h=169">
            <a:hlinkClick r:id="rId3"/>
          </p:cNvPr>
          <p:cNvPicPr/>
          <p:nvPr/>
        </p:nvPicPr>
        <p:blipFill>
          <a:blip r:embed="rId4" cstate="print"/>
          <a:srcRect/>
          <a:stretch>
            <a:fillRect/>
          </a:stretch>
        </p:blipFill>
        <p:spPr bwMode="auto">
          <a:xfrm>
            <a:off x="6477000" y="2971800"/>
            <a:ext cx="2423795" cy="161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3"/>
          <p:cNvSpPr>
            <a:spLocks noChangeArrowheads="1"/>
          </p:cNvSpPr>
          <p:nvPr/>
        </p:nvSpPr>
        <p:spPr bwMode="auto">
          <a:xfrm>
            <a:off x="990600" y="304800"/>
            <a:ext cx="7924800" cy="523220"/>
          </a:xfrm>
          <a:prstGeom prst="rect">
            <a:avLst/>
          </a:prstGeom>
          <a:noFill/>
          <a:ln w="9525">
            <a:noFill/>
            <a:miter lim="800000"/>
            <a:headEnd/>
            <a:tailEnd/>
          </a:ln>
        </p:spPr>
        <p:txBody>
          <a:bodyPr>
            <a:spAutoFit/>
          </a:bodyPr>
          <a:lstStyle/>
          <a:p>
            <a:r>
              <a:rPr lang="en-US" sz="2800" b="1" dirty="0" smtClean="0">
                <a:solidFill>
                  <a:srgbClr val="275352"/>
                </a:solidFill>
                <a:latin typeface="Arial Black" pitchFamily="34" charset="0"/>
              </a:rPr>
              <a:t>Agenda</a:t>
            </a:r>
            <a:endParaRPr lang="en-US" sz="2400" b="1" dirty="0">
              <a:solidFill>
                <a:srgbClr val="275352"/>
              </a:solidFill>
              <a:latin typeface="Arial Black" pitchFamily="34" charset="0"/>
            </a:endParaRPr>
          </a:p>
        </p:txBody>
      </p:sp>
      <p:sp>
        <p:nvSpPr>
          <p:cNvPr id="16387" name="TextBox 8"/>
          <p:cNvSpPr txBox="1">
            <a:spLocks noChangeArrowheads="1"/>
          </p:cNvSpPr>
          <p:nvPr/>
        </p:nvSpPr>
        <p:spPr bwMode="auto">
          <a:xfrm>
            <a:off x="781050" y="1662113"/>
            <a:ext cx="622300" cy="584200"/>
          </a:xfrm>
          <a:prstGeom prst="rect">
            <a:avLst/>
          </a:prstGeom>
          <a:noFill/>
          <a:ln w="9525">
            <a:noFill/>
            <a:miter lim="800000"/>
            <a:headEnd/>
            <a:tailEnd/>
          </a:ln>
        </p:spPr>
        <p:txBody>
          <a:bodyPr wrap="none">
            <a:spAutoFit/>
          </a:bodyPr>
          <a:lstStyle/>
          <a:p>
            <a:r>
              <a:rPr lang="en-US" sz="3200">
                <a:solidFill>
                  <a:srgbClr val="C00000"/>
                </a:solidFill>
                <a:sym typeface="Wingdings" pitchFamily="2" charset="2"/>
              </a:rPr>
              <a:t></a:t>
            </a:r>
            <a:endParaRPr lang="en-US" sz="3200">
              <a:solidFill>
                <a:srgbClr val="C00000"/>
              </a:solidFill>
            </a:endParaRPr>
          </a:p>
        </p:txBody>
      </p:sp>
      <p:sp>
        <p:nvSpPr>
          <p:cNvPr id="16388" name="Rectangle 7"/>
          <p:cNvSpPr>
            <a:spLocks noChangeArrowheads="1"/>
          </p:cNvSpPr>
          <p:nvPr/>
        </p:nvSpPr>
        <p:spPr bwMode="auto">
          <a:xfrm>
            <a:off x="1447800" y="3581400"/>
            <a:ext cx="7086600" cy="400050"/>
          </a:xfrm>
          <a:prstGeom prst="rect">
            <a:avLst/>
          </a:prstGeom>
          <a:solidFill>
            <a:srgbClr val="C4D0C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89" name="Rectangle 7"/>
          <p:cNvSpPr>
            <a:spLocks noChangeArrowheads="1"/>
          </p:cNvSpPr>
          <p:nvPr/>
        </p:nvSpPr>
        <p:spPr bwMode="auto">
          <a:xfrm>
            <a:off x="1447800" y="2371725"/>
            <a:ext cx="7086600" cy="401638"/>
          </a:xfrm>
          <a:prstGeom prst="rect">
            <a:avLst/>
          </a:prstGeom>
          <a:solidFill>
            <a:srgbClr val="AE2D2B"/>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0" name="Rectangle 7"/>
          <p:cNvSpPr>
            <a:spLocks noChangeArrowheads="1"/>
          </p:cNvSpPr>
          <p:nvPr/>
        </p:nvSpPr>
        <p:spPr bwMode="auto">
          <a:xfrm>
            <a:off x="1447800" y="4175456"/>
            <a:ext cx="7086600" cy="400050"/>
          </a:xfrm>
          <a:prstGeom prst="rect">
            <a:avLst/>
          </a:prstGeom>
          <a:solidFill>
            <a:srgbClr val="FFCB23"/>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1" name="Rectangle 7"/>
          <p:cNvSpPr>
            <a:spLocks noChangeArrowheads="1"/>
          </p:cNvSpPr>
          <p:nvPr/>
        </p:nvSpPr>
        <p:spPr bwMode="auto">
          <a:xfrm>
            <a:off x="1447800" y="4785056"/>
            <a:ext cx="7086600" cy="400050"/>
          </a:xfrm>
          <a:prstGeom prst="rect">
            <a:avLst/>
          </a:prstGeom>
          <a:solidFill>
            <a:srgbClr val="23458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2" name="Rectangle 7"/>
          <p:cNvSpPr>
            <a:spLocks noChangeArrowheads="1"/>
          </p:cNvSpPr>
          <p:nvPr/>
        </p:nvSpPr>
        <p:spPr bwMode="auto">
          <a:xfrm>
            <a:off x="1447800" y="2981325"/>
            <a:ext cx="7086600" cy="400050"/>
          </a:xfrm>
          <a:prstGeom prst="rect">
            <a:avLst/>
          </a:prstGeom>
          <a:solidFill>
            <a:srgbClr val="6D6A86"/>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3" name="Rectangle 7"/>
          <p:cNvSpPr>
            <a:spLocks noChangeArrowheads="1"/>
          </p:cNvSpPr>
          <p:nvPr/>
        </p:nvSpPr>
        <p:spPr bwMode="auto">
          <a:xfrm>
            <a:off x="1447800" y="1752600"/>
            <a:ext cx="7086600" cy="401638"/>
          </a:xfrm>
          <a:prstGeom prst="rect">
            <a:avLst/>
          </a:prstGeom>
          <a:solidFill>
            <a:srgbClr val="275352"/>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4" name="Content Placeholder 2"/>
          <p:cNvSpPr>
            <a:spLocks noGrp="1"/>
          </p:cNvSpPr>
          <p:nvPr>
            <p:ph idx="1"/>
          </p:nvPr>
        </p:nvSpPr>
        <p:spPr>
          <a:xfrm>
            <a:off x="1447800" y="1774825"/>
            <a:ext cx="7162800" cy="3254375"/>
          </a:xfrm>
        </p:spPr>
        <p:txBody>
          <a:bodyPr/>
          <a:lstStyle/>
          <a:p>
            <a:r>
              <a:rPr lang="en-US" sz="1600" dirty="0" smtClean="0">
                <a:solidFill>
                  <a:schemeClr val="bg1"/>
                </a:solidFill>
              </a:rPr>
              <a:t>Bennett Valley Group </a:t>
            </a:r>
            <a:r>
              <a:rPr lang="en-US" sz="1100" i="1" dirty="0" smtClean="0">
                <a:solidFill>
                  <a:schemeClr val="bg1"/>
                </a:solidFill>
              </a:rPr>
              <a:t>“Who are you?”</a:t>
            </a:r>
          </a:p>
          <a:p>
            <a:endParaRPr lang="en-US" sz="1100" i="1" dirty="0" smtClean="0">
              <a:solidFill>
                <a:schemeClr val="bg1"/>
              </a:solidFill>
            </a:endParaRPr>
          </a:p>
          <a:p>
            <a:r>
              <a:rPr lang="en-US" sz="1600" dirty="0" smtClean="0">
                <a:solidFill>
                  <a:schemeClr val="bg1"/>
                </a:solidFill>
              </a:rPr>
              <a:t>Business Case</a:t>
            </a:r>
            <a:r>
              <a:rPr lang="en-US" dirty="0" smtClean="0">
                <a:solidFill>
                  <a:schemeClr val="bg1"/>
                </a:solidFill>
              </a:rPr>
              <a:t>  </a:t>
            </a:r>
            <a:r>
              <a:rPr lang="en-US" sz="1100" i="1" dirty="0" smtClean="0">
                <a:solidFill>
                  <a:schemeClr val="bg1"/>
                </a:solidFill>
              </a:rPr>
              <a:t>“Why do I need customer feedback surveys?”</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Survey Design</a:t>
            </a:r>
            <a:r>
              <a:rPr lang="en-US" sz="1100" dirty="0" smtClean="0">
                <a:solidFill>
                  <a:schemeClr val="bg1"/>
                </a:solidFill>
              </a:rPr>
              <a:t>  “</a:t>
            </a:r>
            <a:r>
              <a:rPr lang="en-US" sz="1100" i="1" dirty="0" smtClean="0">
                <a:solidFill>
                  <a:schemeClr val="bg1"/>
                </a:solidFill>
              </a:rPr>
              <a:t>How do I create a short tasting room survey?</a:t>
            </a:r>
            <a:r>
              <a:rPr lang="en-US" sz="1600" i="1" dirty="0" smtClean="0">
                <a:solidFill>
                  <a:schemeClr val="bg1"/>
                </a:solidFill>
              </a:rPr>
              <a:t>”</a:t>
            </a:r>
            <a:endParaRPr lang="en-US" sz="1600" dirty="0" smtClean="0"/>
          </a:p>
          <a:p>
            <a:endParaRPr lang="en-US" sz="1600" dirty="0" smtClean="0"/>
          </a:p>
          <a:p>
            <a:r>
              <a:rPr lang="en-US" sz="1600" dirty="0" smtClean="0"/>
              <a:t>Survey Results</a:t>
            </a:r>
            <a:r>
              <a:rPr lang="en-US" dirty="0" smtClean="0"/>
              <a:t>  </a:t>
            </a:r>
            <a:r>
              <a:rPr lang="en-US" sz="1100" dirty="0" smtClean="0"/>
              <a:t>“</a:t>
            </a:r>
            <a:r>
              <a:rPr lang="en-US" sz="1100" i="1" dirty="0" smtClean="0"/>
              <a:t>What are the pitfalls”?”</a:t>
            </a:r>
            <a:endParaRPr lang="en-US" dirty="0" smtClean="0"/>
          </a:p>
          <a:p>
            <a:endParaRPr lang="en-US" dirty="0" smtClean="0">
              <a:solidFill>
                <a:schemeClr val="bg1"/>
              </a:solidFill>
            </a:endParaRPr>
          </a:p>
          <a:p>
            <a:r>
              <a:rPr lang="en-US" sz="1600" dirty="0" smtClean="0"/>
              <a:t>Benchmarking  </a:t>
            </a:r>
            <a:r>
              <a:rPr lang="en-US" sz="1100" i="1" dirty="0" smtClean="0"/>
              <a:t>“How does my winery performance compare”?”</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Questions and Answers </a:t>
            </a:r>
            <a:r>
              <a:rPr lang="en-US" sz="1100" i="1" dirty="0" smtClean="0">
                <a:solidFill>
                  <a:schemeClr val="bg1"/>
                </a:solidFill>
              </a:rPr>
              <a:t>“What questions do you have?”</a:t>
            </a:r>
            <a:endParaRPr lang="en-US" i="1" dirty="0" smtClean="0">
              <a:solidFill>
                <a:schemeClr val="bg1"/>
              </a:solidFill>
            </a:endParaRPr>
          </a:p>
          <a:p>
            <a:endParaRPr lang="en-US" dirty="0" smtClean="0"/>
          </a:p>
          <a:p>
            <a:r>
              <a:rPr lang="en-US" sz="1600" dirty="0" smtClean="0">
                <a:solidFill>
                  <a:schemeClr val="bg1"/>
                </a:solidFill>
              </a:rPr>
              <a:t>Next Steps</a:t>
            </a:r>
            <a:r>
              <a:rPr lang="en-US" dirty="0" smtClean="0">
                <a:solidFill>
                  <a:schemeClr val="bg1"/>
                </a:solidFill>
              </a:rPr>
              <a:t>  </a:t>
            </a:r>
            <a:r>
              <a:rPr lang="en-US" sz="1100" i="1" dirty="0" smtClean="0">
                <a:solidFill>
                  <a:schemeClr val="bg1"/>
                </a:solidFill>
              </a:rPr>
              <a:t>“Where do we go from here?”</a:t>
            </a:r>
            <a:endParaRPr lang="en-US" i="1" dirty="0" smtClean="0">
              <a:solidFill>
                <a:schemeClr val="bg1"/>
              </a:solidFill>
            </a:endParaRPr>
          </a:p>
          <a:p>
            <a:endParaRPr lang="en-US" dirty="0" smtClean="0"/>
          </a:p>
          <a:p>
            <a:endParaRPr lang="en-US" dirty="0" smtClean="0"/>
          </a:p>
        </p:txBody>
      </p:sp>
    </p:spTree>
    <p:extLst>
      <p:ext uri="{BB962C8B-B14F-4D97-AF65-F5344CB8AC3E}">
        <p14:creationId xmlns:p14="http://schemas.microsoft.com/office/powerpoint/2010/main" val="3674450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Tasting room survey</a:t>
            </a:r>
            <a:br>
              <a:rPr lang="en-US" dirty="0" smtClean="0"/>
            </a:br>
            <a:r>
              <a:rPr lang="en-US" dirty="0" smtClean="0"/>
              <a:t>Outline</a:t>
            </a:r>
            <a:endParaRPr lang="en-US" dirty="0"/>
          </a:p>
        </p:txBody>
      </p:sp>
      <p:sp>
        <p:nvSpPr>
          <p:cNvPr id="3" name="Content Placeholder 2"/>
          <p:cNvSpPr>
            <a:spLocks noGrp="1"/>
          </p:cNvSpPr>
          <p:nvPr>
            <p:ph sz="half" idx="1"/>
          </p:nvPr>
        </p:nvSpPr>
        <p:spPr>
          <a:xfrm>
            <a:off x="4724400" y="1600200"/>
            <a:ext cx="3848100" cy="4525963"/>
          </a:xfrm>
        </p:spPr>
        <p:txBody>
          <a:bodyPr/>
          <a:lstStyle/>
          <a:p>
            <a:r>
              <a:rPr lang="en-US" sz="1400" dirty="0" smtClean="0"/>
              <a:t>Perceptions around key attributes of the experience</a:t>
            </a:r>
          </a:p>
          <a:p>
            <a:r>
              <a:rPr lang="en-US" sz="1400" dirty="0" smtClean="0"/>
              <a:t>Open-ended comments</a:t>
            </a:r>
          </a:p>
          <a:p>
            <a:r>
              <a:rPr lang="en-US" sz="1400" dirty="0" smtClean="0"/>
              <a:t>Additional questions of interest</a:t>
            </a:r>
          </a:p>
          <a:p>
            <a:r>
              <a:rPr lang="en-US" sz="1400" dirty="0" smtClean="0"/>
              <a:t>Demographics</a:t>
            </a:r>
          </a:p>
          <a:p>
            <a:r>
              <a:rPr lang="en-US" sz="1400" dirty="0" smtClean="0"/>
              <a:t>May we contact you?</a:t>
            </a:r>
          </a:p>
        </p:txBody>
      </p:sp>
      <p:sp>
        <p:nvSpPr>
          <p:cNvPr id="5" name="Content Placeholder 2"/>
          <p:cNvSpPr>
            <a:spLocks noGrp="1"/>
          </p:cNvSpPr>
          <p:nvPr>
            <p:ph sz="half" idx="1"/>
          </p:nvPr>
        </p:nvSpPr>
        <p:spPr>
          <a:xfrm>
            <a:off x="762000" y="1600200"/>
            <a:ext cx="3848100" cy="4525963"/>
          </a:xfrm>
        </p:spPr>
        <p:txBody>
          <a:bodyPr/>
          <a:lstStyle/>
          <a:p>
            <a:r>
              <a:rPr lang="en-US" sz="1400" dirty="0" smtClean="0"/>
              <a:t>Introduction</a:t>
            </a:r>
          </a:p>
          <a:p>
            <a:r>
              <a:rPr lang="en-US" sz="1400" dirty="0" smtClean="0"/>
              <a:t>How did you </a:t>
            </a:r>
            <a:r>
              <a:rPr lang="en-US" sz="1400" u="sng" dirty="0" smtClean="0"/>
              <a:t>first</a:t>
            </a:r>
            <a:r>
              <a:rPr lang="en-US" sz="1400" dirty="0" smtClean="0"/>
              <a:t> hear about us?</a:t>
            </a:r>
          </a:p>
          <a:p>
            <a:r>
              <a:rPr lang="en-US" sz="1400" dirty="0" smtClean="0"/>
              <a:t>Is this your first visit?</a:t>
            </a:r>
          </a:p>
          <a:p>
            <a:r>
              <a:rPr lang="en-US" sz="1400" dirty="0" smtClean="0"/>
              <a:t>Did you make a purchase today?</a:t>
            </a:r>
          </a:p>
          <a:p>
            <a:r>
              <a:rPr lang="en-US" sz="1400" dirty="0" smtClean="0"/>
              <a:t>Did you join our wine club today?</a:t>
            </a:r>
          </a:p>
          <a:p>
            <a:r>
              <a:rPr lang="en-US" sz="1400" dirty="0" smtClean="0"/>
              <a:t>Who was your server?</a:t>
            </a:r>
          </a:p>
          <a:p>
            <a:endParaRPr lang="en-US" sz="1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Tasting room survey</a:t>
            </a:r>
            <a:br>
              <a:rPr lang="en-US" dirty="0" smtClean="0"/>
            </a:br>
            <a:r>
              <a:rPr lang="en-US" dirty="0" smtClean="0"/>
              <a:t>Detailed</a:t>
            </a:r>
            <a:endParaRPr lang="en-US" dirty="0"/>
          </a:p>
        </p:txBody>
      </p:sp>
      <p:sp>
        <p:nvSpPr>
          <p:cNvPr id="3" name="Content Placeholder 2"/>
          <p:cNvSpPr>
            <a:spLocks noGrp="1"/>
          </p:cNvSpPr>
          <p:nvPr>
            <p:ph sz="half" idx="1"/>
          </p:nvPr>
        </p:nvSpPr>
        <p:spPr>
          <a:xfrm>
            <a:off x="4724400" y="1600200"/>
            <a:ext cx="3848100" cy="4525963"/>
          </a:xfrm>
        </p:spPr>
        <p:txBody>
          <a:bodyPr/>
          <a:lstStyle/>
          <a:p>
            <a:r>
              <a:rPr lang="en-US" sz="1200" dirty="0" smtClean="0"/>
              <a:t>Perceptions around key attributes of the experience</a:t>
            </a:r>
          </a:p>
          <a:p>
            <a:pPr lvl="1"/>
            <a:r>
              <a:rPr lang="en-US" sz="1200" dirty="0" smtClean="0"/>
              <a:t>Overall tasting room experience</a:t>
            </a:r>
          </a:p>
          <a:p>
            <a:pPr lvl="1"/>
            <a:r>
              <a:rPr lang="en-US" sz="1200" dirty="0" smtClean="0"/>
              <a:t>Friendliness of the staff</a:t>
            </a:r>
          </a:p>
          <a:p>
            <a:pPr lvl="1"/>
            <a:r>
              <a:rPr lang="en-US" sz="1200" dirty="0" smtClean="0"/>
              <a:t>Professionalism of the staff</a:t>
            </a:r>
          </a:p>
          <a:p>
            <a:pPr lvl="1"/>
            <a:r>
              <a:rPr lang="en-US" sz="1200" dirty="0" smtClean="0"/>
              <a:t>Knowledge / competence of the staff</a:t>
            </a:r>
          </a:p>
          <a:p>
            <a:pPr lvl="1"/>
            <a:r>
              <a:rPr lang="en-US" sz="1200" dirty="0" smtClean="0"/>
              <a:t>Others?</a:t>
            </a:r>
          </a:p>
          <a:p>
            <a:r>
              <a:rPr lang="en-US" sz="1200" dirty="0" smtClean="0"/>
              <a:t>Open-ended comments</a:t>
            </a:r>
          </a:p>
          <a:p>
            <a:pPr lvl="1"/>
            <a:r>
              <a:rPr lang="en-US" sz="1200" dirty="0" smtClean="0"/>
              <a:t>Why did you give us this rating?</a:t>
            </a:r>
          </a:p>
          <a:p>
            <a:pPr lvl="1"/>
            <a:r>
              <a:rPr lang="en-US" sz="1200" dirty="0" smtClean="0"/>
              <a:t>What could we do to improve?</a:t>
            </a:r>
          </a:p>
          <a:p>
            <a:r>
              <a:rPr lang="en-US" sz="1200" dirty="0" smtClean="0"/>
              <a:t>Additional questions of interest</a:t>
            </a:r>
          </a:p>
          <a:p>
            <a:pPr lvl="1"/>
            <a:r>
              <a:rPr lang="en-US" sz="1200" dirty="0" smtClean="0"/>
              <a:t>Interest in other events</a:t>
            </a:r>
          </a:p>
          <a:p>
            <a:pPr lvl="1"/>
            <a:r>
              <a:rPr lang="en-US" sz="1200" dirty="0" smtClean="0"/>
              <a:t>Etc.</a:t>
            </a:r>
          </a:p>
          <a:p>
            <a:r>
              <a:rPr lang="en-US" sz="1200" dirty="0" smtClean="0"/>
              <a:t>Demographics</a:t>
            </a:r>
          </a:p>
          <a:p>
            <a:pPr lvl="1"/>
            <a:r>
              <a:rPr lang="en-US" sz="1200" dirty="0" smtClean="0"/>
              <a:t>Age group</a:t>
            </a:r>
          </a:p>
          <a:p>
            <a:pPr lvl="1"/>
            <a:r>
              <a:rPr lang="en-US" sz="1200" dirty="0" smtClean="0"/>
              <a:t>Zip code</a:t>
            </a:r>
          </a:p>
          <a:p>
            <a:pPr lvl="1"/>
            <a:r>
              <a:rPr lang="en-US" sz="1200" dirty="0" smtClean="0"/>
              <a:t>Etc.</a:t>
            </a:r>
          </a:p>
          <a:p>
            <a:r>
              <a:rPr lang="en-US" sz="1200" dirty="0" smtClean="0"/>
              <a:t>May we contact you?</a:t>
            </a:r>
          </a:p>
          <a:p>
            <a:pPr lvl="1"/>
            <a:r>
              <a:rPr lang="en-US" sz="1200" dirty="0" smtClean="0"/>
              <a:t>Contact info</a:t>
            </a:r>
            <a:endParaRPr lang="en-US" sz="1200" dirty="0"/>
          </a:p>
        </p:txBody>
      </p:sp>
      <p:sp>
        <p:nvSpPr>
          <p:cNvPr id="5" name="Content Placeholder 2"/>
          <p:cNvSpPr>
            <a:spLocks noGrp="1"/>
          </p:cNvSpPr>
          <p:nvPr>
            <p:ph sz="half" idx="1"/>
          </p:nvPr>
        </p:nvSpPr>
        <p:spPr>
          <a:xfrm>
            <a:off x="762000" y="1600200"/>
            <a:ext cx="3848100" cy="4525963"/>
          </a:xfrm>
        </p:spPr>
        <p:txBody>
          <a:bodyPr/>
          <a:lstStyle/>
          <a:p>
            <a:r>
              <a:rPr lang="en-US" sz="1200" dirty="0" smtClean="0"/>
              <a:t>Introduction</a:t>
            </a:r>
          </a:p>
          <a:p>
            <a:pPr lvl="1"/>
            <a:r>
              <a:rPr lang="en-US" sz="1200" dirty="0" smtClean="0"/>
              <a:t>Why should I take this survey? WIIFM?</a:t>
            </a:r>
          </a:p>
          <a:p>
            <a:r>
              <a:rPr lang="en-US" sz="1200" dirty="0" smtClean="0"/>
              <a:t>How did you </a:t>
            </a:r>
            <a:r>
              <a:rPr lang="en-US" sz="1200" u="sng" dirty="0" smtClean="0"/>
              <a:t>first</a:t>
            </a:r>
            <a:r>
              <a:rPr lang="en-US" sz="1200" dirty="0" smtClean="0"/>
              <a:t> hear about us?</a:t>
            </a:r>
          </a:p>
          <a:p>
            <a:pPr lvl="1"/>
            <a:r>
              <a:rPr lang="en-US" sz="900" dirty="0" smtClean="0"/>
              <a:t>Visit to the winery</a:t>
            </a:r>
          </a:p>
          <a:p>
            <a:pPr lvl="1"/>
            <a:r>
              <a:rPr lang="en-US" sz="900" dirty="0" smtClean="0"/>
              <a:t>Wine publication</a:t>
            </a:r>
          </a:p>
          <a:p>
            <a:pPr lvl="1"/>
            <a:r>
              <a:rPr lang="en-US" sz="900" dirty="0" smtClean="0"/>
              <a:t>Wine website</a:t>
            </a:r>
          </a:p>
          <a:p>
            <a:pPr lvl="1"/>
            <a:r>
              <a:rPr lang="en-US" sz="900" dirty="0" smtClean="0"/>
              <a:t>Winery recommendation</a:t>
            </a:r>
          </a:p>
          <a:p>
            <a:pPr lvl="1"/>
            <a:r>
              <a:rPr lang="en-US" sz="900" dirty="0" smtClean="0"/>
              <a:t>Restaurant recommendation </a:t>
            </a:r>
          </a:p>
          <a:p>
            <a:pPr lvl="1"/>
            <a:r>
              <a:rPr lang="en-US" sz="900" dirty="0" smtClean="0"/>
              <a:t>Wine shop recommendation</a:t>
            </a:r>
          </a:p>
          <a:p>
            <a:pPr lvl="1"/>
            <a:r>
              <a:rPr lang="en-US" sz="900" dirty="0" smtClean="0"/>
              <a:t>Recommendation from a friend, relative or business associate</a:t>
            </a:r>
          </a:p>
          <a:p>
            <a:pPr lvl="1"/>
            <a:r>
              <a:rPr lang="en-US" sz="900" dirty="0" smtClean="0"/>
              <a:t>Tasting event </a:t>
            </a:r>
          </a:p>
          <a:p>
            <a:pPr lvl="1"/>
            <a:r>
              <a:rPr lang="en-US" sz="900" dirty="0" smtClean="0"/>
              <a:t>Facebook</a:t>
            </a:r>
          </a:p>
          <a:p>
            <a:pPr lvl="1"/>
            <a:r>
              <a:rPr lang="en-US" sz="900" dirty="0" smtClean="0"/>
              <a:t>Twitter</a:t>
            </a:r>
          </a:p>
          <a:p>
            <a:pPr lvl="1"/>
            <a:r>
              <a:rPr lang="en-US" sz="900" dirty="0" smtClean="0"/>
              <a:t>Yelp</a:t>
            </a:r>
          </a:p>
          <a:p>
            <a:pPr lvl="1"/>
            <a:r>
              <a:rPr lang="en-US" sz="900" dirty="0" smtClean="0"/>
              <a:t>Blog </a:t>
            </a:r>
          </a:p>
          <a:p>
            <a:pPr lvl="1"/>
            <a:r>
              <a:rPr lang="en-US" sz="900" dirty="0" smtClean="0"/>
              <a:t>Other</a:t>
            </a:r>
          </a:p>
          <a:p>
            <a:r>
              <a:rPr lang="en-US" sz="1200" dirty="0" smtClean="0"/>
              <a:t>Is this your first visit?</a:t>
            </a:r>
          </a:p>
          <a:p>
            <a:r>
              <a:rPr lang="en-US" sz="1200" dirty="0" smtClean="0"/>
              <a:t>Did you make a purchase today?</a:t>
            </a:r>
          </a:p>
          <a:p>
            <a:r>
              <a:rPr lang="en-US" sz="1200" dirty="0" smtClean="0"/>
              <a:t>Did you join our wine club today?</a:t>
            </a:r>
          </a:p>
          <a:p>
            <a:pPr lvl="1"/>
            <a:r>
              <a:rPr lang="en-US" sz="900" dirty="0" smtClean="0"/>
              <a:t>Yes</a:t>
            </a:r>
          </a:p>
          <a:p>
            <a:pPr lvl="1"/>
            <a:r>
              <a:rPr lang="en-US" sz="900" dirty="0" smtClean="0"/>
              <a:t>No</a:t>
            </a:r>
          </a:p>
          <a:p>
            <a:pPr lvl="1"/>
            <a:r>
              <a:rPr lang="en-US" sz="900" dirty="0" smtClean="0"/>
              <a:t>Already a member</a:t>
            </a:r>
            <a:endParaRPr lang="en-US" sz="800" dirty="0" smtClean="0"/>
          </a:p>
          <a:p>
            <a:r>
              <a:rPr lang="en-US" sz="1200" dirty="0" smtClean="0"/>
              <a:t>Who was your server?</a:t>
            </a:r>
          </a:p>
          <a:p>
            <a:pPr>
              <a:buNone/>
            </a:pPr>
            <a:endParaRPr lang="en-US" sz="1200" dirty="0" smtClean="0"/>
          </a:p>
        </p:txBody>
      </p:sp>
      <p:pic>
        <p:nvPicPr>
          <p:cNvPr id="7" name="Picture 6" descr="http://questionpro.files.wordpress.com/2010/03/istock_000002640898xsmall.jpg?w=42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776541" y="-5688"/>
            <a:ext cx="2367459" cy="157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Tasting room survey</a:t>
            </a:r>
            <a:br>
              <a:rPr lang="en-US" dirty="0" smtClean="0"/>
            </a:br>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Web survey vendors</a:t>
            </a:r>
          </a:p>
          <a:p>
            <a:pPr lvl="1"/>
            <a:r>
              <a:rPr lang="en-US" dirty="0" smtClean="0"/>
              <a:t>Survey Monkey: </a:t>
            </a:r>
          </a:p>
          <a:p>
            <a:pPr lvl="2"/>
            <a:r>
              <a:rPr lang="en-US" dirty="0" smtClean="0"/>
              <a:t>Pro: </a:t>
            </a:r>
          </a:p>
          <a:p>
            <a:pPr lvl="3"/>
            <a:r>
              <a:rPr lang="en-US" sz="1600" dirty="0" smtClean="0"/>
              <a:t>most popular </a:t>
            </a:r>
          </a:p>
          <a:p>
            <a:pPr lvl="3"/>
            <a:r>
              <a:rPr lang="en-US" sz="1600" dirty="0" smtClean="0"/>
              <a:t>Free</a:t>
            </a:r>
          </a:p>
          <a:p>
            <a:pPr lvl="3"/>
            <a:r>
              <a:rPr lang="en-US" sz="1600" dirty="0" smtClean="0"/>
              <a:t>Reporting capabilities</a:t>
            </a:r>
          </a:p>
          <a:p>
            <a:pPr lvl="2"/>
            <a:r>
              <a:rPr lang="en-US" dirty="0" smtClean="0"/>
              <a:t>Con: </a:t>
            </a:r>
          </a:p>
          <a:p>
            <a:pPr lvl="3"/>
            <a:r>
              <a:rPr lang="en-US" sz="1600" dirty="0" smtClean="0">
                <a:solidFill>
                  <a:srgbClr val="FF0000"/>
                </a:solidFill>
              </a:rPr>
              <a:t>Does not perform statistical </a:t>
            </a:r>
            <a:r>
              <a:rPr lang="en-US" sz="1600" dirty="0" smtClean="0">
                <a:solidFill>
                  <a:srgbClr val="FF0000"/>
                </a:solidFill>
              </a:rPr>
              <a:t>analysis you need</a:t>
            </a:r>
          </a:p>
          <a:p>
            <a:pPr lvl="4"/>
            <a:r>
              <a:rPr lang="en-US" sz="1600" dirty="0" smtClean="0">
                <a:solidFill>
                  <a:srgbClr val="FF0000"/>
                </a:solidFill>
              </a:rPr>
              <a:t>Their “Basic Statistics” is inadequate </a:t>
            </a:r>
            <a:endParaRPr lang="en-US" sz="1600" dirty="0" smtClean="0">
              <a:solidFill>
                <a:srgbClr val="FF0000"/>
              </a:solidFill>
            </a:endParaRPr>
          </a:p>
          <a:p>
            <a:pPr lvl="4"/>
            <a:r>
              <a:rPr lang="en-US" sz="1600" dirty="0" smtClean="0"/>
              <a:t>Are the differences statistically significant? Or are the differences just due to random error?</a:t>
            </a:r>
            <a:endParaRPr lang="en-US" sz="1600" dirty="0" smtClean="0"/>
          </a:p>
          <a:p>
            <a:pPr lvl="4"/>
            <a:r>
              <a:rPr lang="en-US" sz="1600" dirty="0" smtClean="0"/>
              <a:t>What are the drivers of sales, return visits, membership signups</a:t>
            </a:r>
            <a:r>
              <a:rPr lang="en-US" sz="1600" dirty="0" smtClean="0"/>
              <a:t>? How do I know what to focus on?</a:t>
            </a:r>
            <a:endParaRPr lang="en-US" sz="1600" dirty="0" smtClean="0"/>
          </a:p>
          <a:p>
            <a:pPr lvl="3"/>
            <a:r>
              <a:rPr lang="en-US" sz="1600" dirty="0" smtClean="0">
                <a:solidFill>
                  <a:srgbClr val="FF0000"/>
                </a:solidFill>
              </a:rPr>
              <a:t>Does not provide a unique survey invite </a:t>
            </a:r>
            <a:r>
              <a:rPr lang="en-US" sz="1600" dirty="0" smtClean="0"/>
              <a:t>(URL)</a:t>
            </a:r>
          </a:p>
          <a:p>
            <a:pPr lvl="3"/>
            <a:r>
              <a:rPr lang="en-US" sz="1600" dirty="0" smtClean="0">
                <a:solidFill>
                  <a:srgbClr val="FF0000"/>
                </a:solidFill>
              </a:rPr>
              <a:t>Does not allow upload of individual customer CRM data</a:t>
            </a:r>
          </a:p>
          <a:p>
            <a:pPr lvl="4"/>
            <a:r>
              <a:rPr lang="en-US" sz="1600" dirty="0" smtClean="0"/>
              <a:t>Cannot connect sales data to attitudes and beliefs</a:t>
            </a:r>
          </a:p>
          <a:p>
            <a:pPr marL="1371600" lvl="3" indent="0">
              <a:buNone/>
            </a:pPr>
            <a:endParaRPr lang="en-US" sz="1600" dirty="0" smtClean="0">
              <a:solidFill>
                <a:srgbClr val="FF0000"/>
              </a:solidFill>
            </a:endParaRPr>
          </a:p>
          <a:p>
            <a:pPr lvl="4"/>
            <a:endParaRPr lang="en-US" sz="1600" dirty="0" smtClean="0"/>
          </a:p>
          <a:p>
            <a:pPr lvl="1">
              <a:buNone/>
            </a:pPr>
            <a:endParaRPr lang="en-US" dirty="0" smtClean="0"/>
          </a:p>
        </p:txBody>
      </p:sp>
      <p:pic>
        <p:nvPicPr>
          <p:cNvPr id="3075" name="Picture 3"/>
          <p:cNvPicPr>
            <a:picLocks noChangeAspect="1" noChangeArrowheads="1"/>
          </p:cNvPicPr>
          <p:nvPr/>
        </p:nvPicPr>
        <p:blipFill>
          <a:blip r:embed="rId2" cstate="print"/>
          <a:srcRect/>
          <a:stretch>
            <a:fillRect/>
          </a:stretch>
        </p:blipFill>
        <p:spPr bwMode="auto">
          <a:xfrm>
            <a:off x="4495800" y="2057400"/>
            <a:ext cx="3380014"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3"/>
          <p:cNvSpPr>
            <a:spLocks noChangeArrowheads="1"/>
          </p:cNvSpPr>
          <p:nvPr/>
        </p:nvSpPr>
        <p:spPr bwMode="auto">
          <a:xfrm>
            <a:off x="990600" y="304800"/>
            <a:ext cx="7924800" cy="523220"/>
          </a:xfrm>
          <a:prstGeom prst="rect">
            <a:avLst/>
          </a:prstGeom>
          <a:noFill/>
          <a:ln w="9525">
            <a:noFill/>
            <a:miter lim="800000"/>
            <a:headEnd/>
            <a:tailEnd/>
          </a:ln>
        </p:spPr>
        <p:txBody>
          <a:bodyPr>
            <a:spAutoFit/>
          </a:bodyPr>
          <a:lstStyle/>
          <a:p>
            <a:r>
              <a:rPr lang="en-US" sz="2800" b="1" dirty="0" smtClean="0">
                <a:solidFill>
                  <a:srgbClr val="275352"/>
                </a:solidFill>
                <a:latin typeface="Arial Black" pitchFamily="34" charset="0"/>
              </a:rPr>
              <a:t>Agenda</a:t>
            </a:r>
            <a:endParaRPr lang="en-US" sz="2400" b="1" dirty="0">
              <a:solidFill>
                <a:srgbClr val="275352"/>
              </a:solidFill>
              <a:latin typeface="Arial Black" pitchFamily="34" charset="0"/>
            </a:endParaRPr>
          </a:p>
        </p:txBody>
      </p:sp>
      <p:sp>
        <p:nvSpPr>
          <p:cNvPr id="16387" name="TextBox 8"/>
          <p:cNvSpPr txBox="1">
            <a:spLocks noChangeArrowheads="1"/>
          </p:cNvSpPr>
          <p:nvPr/>
        </p:nvSpPr>
        <p:spPr bwMode="auto">
          <a:xfrm>
            <a:off x="781050" y="3481696"/>
            <a:ext cx="622300" cy="584200"/>
          </a:xfrm>
          <a:prstGeom prst="rect">
            <a:avLst/>
          </a:prstGeom>
          <a:noFill/>
          <a:ln w="9525">
            <a:noFill/>
            <a:miter lim="800000"/>
            <a:headEnd/>
            <a:tailEnd/>
          </a:ln>
        </p:spPr>
        <p:txBody>
          <a:bodyPr wrap="none">
            <a:spAutoFit/>
          </a:bodyPr>
          <a:lstStyle/>
          <a:p>
            <a:r>
              <a:rPr lang="en-US" sz="3200" dirty="0">
                <a:solidFill>
                  <a:srgbClr val="C00000"/>
                </a:solidFill>
                <a:sym typeface="Wingdings" pitchFamily="2" charset="2"/>
              </a:rPr>
              <a:t></a:t>
            </a:r>
            <a:endParaRPr lang="en-US" sz="3200" dirty="0">
              <a:solidFill>
                <a:srgbClr val="C00000"/>
              </a:solidFill>
            </a:endParaRPr>
          </a:p>
        </p:txBody>
      </p:sp>
      <p:sp>
        <p:nvSpPr>
          <p:cNvPr id="16388" name="Rectangle 7"/>
          <p:cNvSpPr>
            <a:spLocks noChangeArrowheads="1"/>
          </p:cNvSpPr>
          <p:nvPr/>
        </p:nvSpPr>
        <p:spPr bwMode="auto">
          <a:xfrm>
            <a:off x="1447800" y="3581400"/>
            <a:ext cx="7086600" cy="400050"/>
          </a:xfrm>
          <a:prstGeom prst="rect">
            <a:avLst/>
          </a:prstGeom>
          <a:solidFill>
            <a:srgbClr val="C4D0C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89" name="Rectangle 7"/>
          <p:cNvSpPr>
            <a:spLocks noChangeArrowheads="1"/>
          </p:cNvSpPr>
          <p:nvPr/>
        </p:nvSpPr>
        <p:spPr bwMode="auto">
          <a:xfrm>
            <a:off x="1447800" y="2371725"/>
            <a:ext cx="7086600" cy="401638"/>
          </a:xfrm>
          <a:prstGeom prst="rect">
            <a:avLst/>
          </a:prstGeom>
          <a:solidFill>
            <a:srgbClr val="AE2D2B"/>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0" name="Rectangle 7"/>
          <p:cNvSpPr>
            <a:spLocks noChangeArrowheads="1"/>
          </p:cNvSpPr>
          <p:nvPr/>
        </p:nvSpPr>
        <p:spPr bwMode="auto">
          <a:xfrm>
            <a:off x="1447800" y="4175456"/>
            <a:ext cx="7086600" cy="400050"/>
          </a:xfrm>
          <a:prstGeom prst="rect">
            <a:avLst/>
          </a:prstGeom>
          <a:solidFill>
            <a:srgbClr val="FFCB23"/>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1" name="Rectangle 7"/>
          <p:cNvSpPr>
            <a:spLocks noChangeArrowheads="1"/>
          </p:cNvSpPr>
          <p:nvPr/>
        </p:nvSpPr>
        <p:spPr bwMode="auto">
          <a:xfrm>
            <a:off x="1447800" y="4785056"/>
            <a:ext cx="7086600" cy="400050"/>
          </a:xfrm>
          <a:prstGeom prst="rect">
            <a:avLst/>
          </a:prstGeom>
          <a:solidFill>
            <a:srgbClr val="23458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2" name="Rectangle 7"/>
          <p:cNvSpPr>
            <a:spLocks noChangeArrowheads="1"/>
          </p:cNvSpPr>
          <p:nvPr/>
        </p:nvSpPr>
        <p:spPr bwMode="auto">
          <a:xfrm>
            <a:off x="1447800" y="2981325"/>
            <a:ext cx="7086600" cy="400050"/>
          </a:xfrm>
          <a:prstGeom prst="rect">
            <a:avLst/>
          </a:prstGeom>
          <a:solidFill>
            <a:srgbClr val="6D6A86"/>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3" name="Rectangle 7"/>
          <p:cNvSpPr>
            <a:spLocks noChangeArrowheads="1"/>
          </p:cNvSpPr>
          <p:nvPr/>
        </p:nvSpPr>
        <p:spPr bwMode="auto">
          <a:xfrm>
            <a:off x="1447800" y="1752600"/>
            <a:ext cx="7086600" cy="401638"/>
          </a:xfrm>
          <a:prstGeom prst="rect">
            <a:avLst/>
          </a:prstGeom>
          <a:solidFill>
            <a:srgbClr val="275352"/>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4" name="Content Placeholder 2"/>
          <p:cNvSpPr>
            <a:spLocks noGrp="1"/>
          </p:cNvSpPr>
          <p:nvPr>
            <p:ph idx="1"/>
          </p:nvPr>
        </p:nvSpPr>
        <p:spPr>
          <a:xfrm>
            <a:off x="1447800" y="1774825"/>
            <a:ext cx="7162800" cy="3254375"/>
          </a:xfrm>
        </p:spPr>
        <p:txBody>
          <a:bodyPr/>
          <a:lstStyle/>
          <a:p>
            <a:r>
              <a:rPr lang="en-US" sz="1600" dirty="0" smtClean="0">
                <a:solidFill>
                  <a:schemeClr val="bg1"/>
                </a:solidFill>
              </a:rPr>
              <a:t>Bennett Valley Group </a:t>
            </a:r>
            <a:r>
              <a:rPr lang="en-US" sz="1100" i="1" dirty="0" smtClean="0">
                <a:solidFill>
                  <a:schemeClr val="bg1"/>
                </a:solidFill>
              </a:rPr>
              <a:t>“Who are you?”</a:t>
            </a:r>
          </a:p>
          <a:p>
            <a:endParaRPr lang="en-US" sz="1100" i="1" dirty="0" smtClean="0">
              <a:solidFill>
                <a:schemeClr val="bg1"/>
              </a:solidFill>
            </a:endParaRPr>
          </a:p>
          <a:p>
            <a:r>
              <a:rPr lang="en-US" sz="1600" dirty="0" smtClean="0">
                <a:solidFill>
                  <a:schemeClr val="bg1"/>
                </a:solidFill>
              </a:rPr>
              <a:t>Business Case</a:t>
            </a:r>
            <a:r>
              <a:rPr lang="en-US" dirty="0" smtClean="0">
                <a:solidFill>
                  <a:schemeClr val="bg1"/>
                </a:solidFill>
              </a:rPr>
              <a:t>  </a:t>
            </a:r>
            <a:r>
              <a:rPr lang="en-US" sz="1100" i="1" dirty="0" smtClean="0">
                <a:solidFill>
                  <a:schemeClr val="bg1"/>
                </a:solidFill>
              </a:rPr>
              <a:t>“Why do I need customer feedback surveys?”</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Survey Design</a:t>
            </a:r>
            <a:r>
              <a:rPr lang="en-US" sz="1100" dirty="0" smtClean="0">
                <a:solidFill>
                  <a:schemeClr val="bg1"/>
                </a:solidFill>
              </a:rPr>
              <a:t>  “</a:t>
            </a:r>
            <a:r>
              <a:rPr lang="en-US" sz="1100" i="1" dirty="0" smtClean="0">
                <a:solidFill>
                  <a:schemeClr val="bg1"/>
                </a:solidFill>
              </a:rPr>
              <a:t>How do I create a short tasting room survey?</a:t>
            </a:r>
            <a:r>
              <a:rPr lang="en-US" sz="1600" i="1" dirty="0" smtClean="0">
                <a:solidFill>
                  <a:schemeClr val="bg1"/>
                </a:solidFill>
              </a:rPr>
              <a:t>”</a:t>
            </a:r>
            <a:endParaRPr lang="en-US" sz="1600" dirty="0" smtClean="0"/>
          </a:p>
          <a:p>
            <a:endParaRPr lang="en-US" sz="1600" dirty="0" smtClean="0"/>
          </a:p>
          <a:p>
            <a:r>
              <a:rPr lang="en-US" sz="1600" dirty="0" smtClean="0"/>
              <a:t>Survey Results</a:t>
            </a:r>
            <a:r>
              <a:rPr lang="en-US" dirty="0" smtClean="0"/>
              <a:t>  </a:t>
            </a:r>
            <a:r>
              <a:rPr lang="en-US" sz="1100" dirty="0" smtClean="0"/>
              <a:t>“</a:t>
            </a:r>
            <a:r>
              <a:rPr lang="en-US" sz="1100" i="1" dirty="0" smtClean="0"/>
              <a:t>What are the pitfalls”?”</a:t>
            </a:r>
            <a:endParaRPr lang="en-US" dirty="0" smtClean="0"/>
          </a:p>
          <a:p>
            <a:endParaRPr lang="en-US" dirty="0" smtClean="0">
              <a:solidFill>
                <a:schemeClr val="bg1"/>
              </a:solidFill>
            </a:endParaRPr>
          </a:p>
          <a:p>
            <a:r>
              <a:rPr lang="en-US" sz="1600" dirty="0" smtClean="0"/>
              <a:t>Benchmarking  </a:t>
            </a:r>
            <a:r>
              <a:rPr lang="en-US" sz="1100" i="1" dirty="0" smtClean="0"/>
              <a:t>“How does my winery performance compare”?”</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Questions and Answers </a:t>
            </a:r>
            <a:r>
              <a:rPr lang="en-US" sz="1100" i="1" dirty="0" smtClean="0">
                <a:solidFill>
                  <a:schemeClr val="bg1"/>
                </a:solidFill>
              </a:rPr>
              <a:t>“What questions do you have?”</a:t>
            </a:r>
            <a:endParaRPr lang="en-US" i="1" dirty="0" smtClean="0">
              <a:solidFill>
                <a:schemeClr val="bg1"/>
              </a:solidFill>
            </a:endParaRPr>
          </a:p>
          <a:p>
            <a:endParaRPr lang="en-US" dirty="0" smtClean="0"/>
          </a:p>
          <a:p>
            <a:r>
              <a:rPr lang="en-US" sz="1600" dirty="0" smtClean="0">
                <a:solidFill>
                  <a:schemeClr val="bg1"/>
                </a:solidFill>
              </a:rPr>
              <a:t>Next Steps</a:t>
            </a:r>
            <a:r>
              <a:rPr lang="en-US" dirty="0" smtClean="0">
                <a:solidFill>
                  <a:schemeClr val="bg1"/>
                </a:solidFill>
              </a:rPr>
              <a:t>  </a:t>
            </a:r>
            <a:r>
              <a:rPr lang="en-US" sz="1100" i="1" dirty="0" smtClean="0">
                <a:solidFill>
                  <a:schemeClr val="bg1"/>
                </a:solidFill>
              </a:rPr>
              <a:t>“Where do we go from here?”</a:t>
            </a:r>
            <a:endParaRPr lang="en-US" i="1" dirty="0" smtClean="0">
              <a:solidFill>
                <a:schemeClr val="bg1"/>
              </a:solidFill>
            </a:endParaRPr>
          </a:p>
          <a:p>
            <a:endParaRPr lang="en-US" dirty="0" smtClean="0"/>
          </a:p>
          <a:p>
            <a:endParaRPr lang="en-US" dirty="0" smtClean="0"/>
          </a:p>
        </p:txBody>
      </p:sp>
    </p:spTree>
    <p:extLst>
      <p:ext uri="{BB962C8B-B14F-4D97-AF65-F5344CB8AC3E}">
        <p14:creationId xmlns:p14="http://schemas.microsoft.com/office/powerpoint/2010/main" val="2976577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Tasting room survey</a:t>
            </a:r>
            <a:br>
              <a:rPr lang="en-US" dirty="0" smtClean="0"/>
            </a:br>
            <a:r>
              <a:rPr lang="en-US" dirty="0" smtClean="0"/>
              <a:t>Ok, I have my results, now what?</a:t>
            </a:r>
            <a:br>
              <a:rPr lang="en-US" dirty="0" smtClean="0"/>
            </a:br>
            <a:r>
              <a:rPr lang="en-US" dirty="0" smtClean="0">
                <a:solidFill>
                  <a:srgbClr val="FF0000"/>
                </a:solidFill>
              </a:rPr>
              <a:t>Pitfalls</a:t>
            </a:r>
            <a:endParaRPr lang="en-US" dirty="0">
              <a:solidFill>
                <a:srgbClr val="FF0000"/>
              </a:solidFill>
            </a:endParaRPr>
          </a:p>
        </p:txBody>
      </p:sp>
      <p:pic>
        <p:nvPicPr>
          <p:cNvPr id="4" name="Picture 3" descr="http://questionpro.files.wordpress.com/2009/12/istock_000005290011xsmall.jpg?w=139&amp;h=150">
            <a:hlinkClick r:id="rId2"/>
          </p:cNvPr>
          <p:cNvPicPr/>
          <p:nvPr/>
        </p:nvPicPr>
        <p:blipFill>
          <a:blip r:embed="rId3" cstate="print"/>
          <a:srcRect/>
          <a:stretch>
            <a:fillRect/>
          </a:stretch>
        </p:blipFill>
        <p:spPr bwMode="auto">
          <a:xfrm>
            <a:off x="3124200" y="1905000"/>
            <a:ext cx="2971800" cy="32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questionpro.files.wordpress.com/2010/02/istock_000009012363xsmall.jpg?w=208&amp;h=208">
            <a:hlinkClick r:id="rId2"/>
          </p:cNvPr>
          <p:cNvPicPr/>
          <p:nvPr/>
        </p:nvPicPr>
        <p:blipFill>
          <a:blip r:embed="rId3" cstate="print"/>
          <a:srcRect/>
          <a:stretch>
            <a:fillRect/>
          </a:stretch>
        </p:blipFill>
        <p:spPr bwMode="auto">
          <a:xfrm>
            <a:off x="7159625" y="304800"/>
            <a:ext cx="1984375" cy="19843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a:t>
            </a:r>
            <a:r>
              <a:rPr lang="en-US" dirty="0" smtClean="0">
                <a:solidFill>
                  <a:srgbClr val="0070C0"/>
                </a:solidFill>
              </a:rPr>
              <a:t>#1</a:t>
            </a:r>
            <a:r>
              <a:rPr lang="en-US" dirty="0" smtClean="0"/>
              <a:t> mistake in customer feedback surveys </a:t>
            </a:r>
            <a:endParaRPr lang="en-US" b="0" dirty="0"/>
          </a:p>
        </p:txBody>
      </p:sp>
      <p:sp>
        <p:nvSpPr>
          <p:cNvPr id="3" name="Content Placeholder 2"/>
          <p:cNvSpPr>
            <a:spLocks noGrp="1"/>
          </p:cNvSpPr>
          <p:nvPr>
            <p:ph idx="1"/>
          </p:nvPr>
        </p:nvSpPr>
        <p:spPr/>
        <p:txBody>
          <a:bodyPr/>
          <a:lstStyle/>
          <a:p>
            <a:pPr>
              <a:buNone/>
            </a:pPr>
            <a:r>
              <a:rPr lang="en-US" dirty="0" smtClean="0">
                <a:solidFill>
                  <a:srgbClr val="FF0000"/>
                </a:solidFill>
              </a:rPr>
              <a:t>Not performing statistical analysis</a:t>
            </a:r>
          </a:p>
          <a:p>
            <a:pPr>
              <a:buNone/>
            </a:pPr>
            <a:endParaRPr lang="en-US" b="1" dirty="0" smtClean="0">
              <a:solidFill>
                <a:srgbClr val="0070C0"/>
              </a:solidFill>
            </a:endParaRPr>
          </a:p>
          <a:p>
            <a:pPr>
              <a:buNone/>
            </a:pPr>
            <a:r>
              <a:rPr lang="en-US" b="1" dirty="0" smtClean="0">
                <a:solidFill>
                  <a:srgbClr val="0070C0"/>
                </a:solidFill>
              </a:rPr>
              <a:t>Means you can’t answer the critical business questions of interest:</a:t>
            </a:r>
          </a:p>
          <a:p>
            <a:pPr lvl="1"/>
            <a:r>
              <a:rPr lang="en-US" dirty="0" smtClean="0">
                <a:solidFill>
                  <a:srgbClr val="0070C0"/>
                </a:solidFill>
              </a:rPr>
              <a:t>Did we actually move the KPIs or was that change just due to statistical fluctuation?</a:t>
            </a:r>
          </a:p>
          <a:p>
            <a:pPr lvl="1"/>
            <a:r>
              <a:rPr lang="en-US" dirty="0" smtClean="0">
                <a:solidFill>
                  <a:srgbClr val="0070C0"/>
                </a:solidFill>
              </a:rPr>
              <a:t>Are our KPIs superior, at par, or inferior to the competition, or are the differences we are seeing just due to statistical bounce?</a:t>
            </a:r>
          </a:p>
          <a:p>
            <a:pPr lvl="1"/>
            <a:r>
              <a:rPr lang="en-US" dirty="0" smtClean="0">
                <a:solidFill>
                  <a:srgbClr val="0070C0"/>
                </a:solidFill>
              </a:rPr>
              <a:t>Is server Samantha’s tasting room performance really better/worse than the norm?</a:t>
            </a:r>
          </a:p>
          <a:p>
            <a:pPr lvl="1"/>
            <a:r>
              <a:rPr lang="en-US" dirty="0" smtClean="0">
                <a:solidFill>
                  <a:srgbClr val="0070C0"/>
                </a:solidFill>
              </a:rPr>
              <a:t>What levers can we pull to increase DTC sales and Word of Mouth?</a:t>
            </a:r>
          </a:p>
          <a:p>
            <a:pPr lvl="2"/>
            <a:r>
              <a:rPr lang="en-US" dirty="0" smtClean="0">
                <a:solidFill>
                  <a:srgbClr val="0070C0"/>
                </a:solidFill>
              </a:rPr>
              <a:t>Requires statistical driver analysis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lIns="103236" tIns="51618" rIns="103236" bIns="51618"/>
          <a:lstStyle/>
          <a:p>
            <a:pPr eaLnBrk="1" hangingPunct="1">
              <a:defRPr/>
            </a:pPr>
            <a:r>
              <a:rPr lang="en-US" sz="3200" dirty="0" smtClean="0"/>
              <a:t>The accuracy of a proportion</a:t>
            </a:r>
            <a:br>
              <a:rPr lang="en-US" sz="3200" dirty="0" smtClean="0"/>
            </a:br>
            <a:r>
              <a:rPr lang="en-US" sz="2400" dirty="0" smtClean="0"/>
              <a:t>Margin of error</a:t>
            </a:r>
            <a:endParaRPr lang="en-US" sz="3200" dirty="0" smtClean="0">
              <a:latin typeface="Symbol" pitchFamily="18" charset="2"/>
            </a:endParaRPr>
          </a:p>
        </p:txBody>
      </p:sp>
      <p:sp>
        <p:nvSpPr>
          <p:cNvPr id="182275" name="Rectangle 3"/>
          <p:cNvSpPr>
            <a:spLocks noGrp="1" noChangeArrowheads="1"/>
          </p:cNvSpPr>
          <p:nvPr>
            <p:ph type="body" sz="half" idx="1"/>
          </p:nvPr>
        </p:nvSpPr>
        <p:spPr>
          <a:xfrm>
            <a:off x="760237" y="2240573"/>
            <a:ext cx="8080374" cy="959827"/>
          </a:xfrm>
        </p:spPr>
        <p:txBody>
          <a:bodyPr/>
          <a:lstStyle/>
          <a:p>
            <a:pPr marL="516179" indent="-516179" eaLnBrk="1" hangingPunct="1">
              <a:defRPr/>
            </a:pPr>
            <a:r>
              <a:rPr lang="en-US" sz="2300" b="0" dirty="0" smtClean="0">
                <a:effectLst>
                  <a:outerShdw blurRad="38100" dist="38100" dir="2700000" algn="tl">
                    <a:srgbClr val="FFFFFF"/>
                  </a:outerShdw>
                </a:effectLst>
              </a:rPr>
              <a:t>Below are some worst-case margins of error for 95% confidence interval</a:t>
            </a:r>
          </a:p>
          <a:p>
            <a:pPr marL="516179" indent="-516179" eaLnBrk="1" hangingPunct="1">
              <a:defRPr/>
            </a:pPr>
            <a:r>
              <a:rPr lang="en-US" sz="2300" b="0" dirty="0" smtClean="0">
                <a:effectLst>
                  <a:outerShdw blurRad="38100" dist="38100" dir="2700000" algn="tl">
                    <a:srgbClr val="FFFFFF"/>
                  </a:outerShdw>
                </a:effectLst>
              </a:rPr>
              <a:t>Each reduction in the margin of error requires a disproportionately larger sample size.</a:t>
            </a:r>
          </a:p>
          <a:p>
            <a:pPr marL="516179" indent="-516179" eaLnBrk="1" hangingPunct="1">
              <a:defRPr/>
            </a:pPr>
            <a:endParaRPr lang="en-US" sz="2300" b="0" dirty="0" smtClean="0">
              <a:effectLst>
                <a:outerShdw blurRad="38100" dist="38100" dir="2700000" algn="tl">
                  <a:srgbClr val="FFFFFF"/>
                </a:outerShdw>
              </a:effectLst>
            </a:endParaRPr>
          </a:p>
        </p:txBody>
      </p:sp>
      <p:sp>
        <p:nvSpPr>
          <p:cNvPr id="75780" name="Text Box 4"/>
          <p:cNvSpPr txBox="1">
            <a:spLocks noChangeArrowheads="1"/>
          </p:cNvSpPr>
          <p:nvPr/>
        </p:nvSpPr>
        <p:spPr bwMode="auto">
          <a:xfrm>
            <a:off x="236362" y="6653559"/>
            <a:ext cx="1030731" cy="138499"/>
          </a:xfrm>
          <a:prstGeom prst="rect">
            <a:avLst/>
          </a:prstGeom>
          <a:noFill/>
          <a:ln w="9525">
            <a:noFill/>
            <a:miter lim="800000"/>
            <a:headEnd/>
            <a:tailEnd/>
          </a:ln>
        </p:spPr>
        <p:txBody>
          <a:bodyPr wrap="none" lIns="0" tIns="0" rIns="0" bIns="0" anchor="b">
            <a:spAutoFit/>
          </a:bodyPr>
          <a:lstStyle/>
          <a:p>
            <a:pPr defTabSz="810114"/>
            <a:r>
              <a:rPr lang="en-US" sz="900" b="1" i="1" dirty="0">
                <a:solidFill>
                  <a:srgbClr val="FFFFFF"/>
                </a:solidFill>
                <a:latin typeface="Book Antiqua" pitchFamily="18" charset="0"/>
              </a:rPr>
              <a:t>McGraw-Hill/Irwin</a:t>
            </a:r>
            <a:endParaRPr lang="en-US" sz="1600" dirty="0">
              <a:solidFill>
                <a:srgbClr val="FFFFFF"/>
              </a:solidFill>
            </a:endParaRPr>
          </a:p>
        </p:txBody>
      </p:sp>
      <p:sp>
        <p:nvSpPr>
          <p:cNvPr id="75781" name="Text Box 5"/>
          <p:cNvSpPr txBox="1">
            <a:spLocks noChangeArrowheads="1"/>
          </p:cNvSpPr>
          <p:nvPr/>
        </p:nvSpPr>
        <p:spPr bwMode="auto">
          <a:xfrm>
            <a:off x="5905262" y="6653559"/>
            <a:ext cx="3143489" cy="138499"/>
          </a:xfrm>
          <a:prstGeom prst="rect">
            <a:avLst/>
          </a:prstGeom>
          <a:noFill/>
          <a:ln w="9525">
            <a:noFill/>
            <a:miter lim="800000"/>
            <a:headEnd/>
            <a:tailEnd/>
          </a:ln>
        </p:spPr>
        <p:txBody>
          <a:bodyPr wrap="none" lIns="0" tIns="0" rIns="0" bIns="0" anchor="b">
            <a:spAutoFit/>
          </a:bodyPr>
          <a:lstStyle/>
          <a:p>
            <a:pPr algn="r" defTabSz="810114"/>
            <a:r>
              <a:rPr lang="en-US" sz="900" b="1" i="1" dirty="0">
                <a:solidFill>
                  <a:srgbClr val="FFFFFF"/>
                </a:solidFill>
                <a:latin typeface="Book Antiqua" pitchFamily="18" charset="0"/>
              </a:rPr>
              <a:t>© 2007 The McGraw-Hill Companies, Inc. All rights reserved.</a:t>
            </a:r>
            <a:endParaRPr lang="en-US" sz="1600" dirty="0">
              <a:solidFill>
                <a:srgbClr val="FFFFFF"/>
              </a:solidFill>
            </a:endParaRPr>
          </a:p>
        </p:txBody>
      </p:sp>
      <p:pic>
        <p:nvPicPr>
          <p:cNvPr id="182281" name="Picture 9"/>
          <p:cNvPicPr>
            <a:picLocks noGrp="1" noChangeAspect="1" noChangeArrowheads="1"/>
          </p:cNvPicPr>
          <p:nvPr>
            <p:ph sz="half" idx="2"/>
          </p:nvPr>
        </p:nvPicPr>
        <p:blipFill>
          <a:blip r:embed="rId3" cstate="print"/>
          <a:srcRect l="25784" t="53381" r="14064" b="37505"/>
          <a:stretch>
            <a:fillRect/>
          </a:stretch>
        </p:blipFill>
        <p:spPr>
          <a:xfrm>
            <a:off x="1204736" y="4027977"/>
            <a:ext cx="7558264" cy="925023"/>
          </a:xfrm>
          <a:noFill/>
        </p:spPr>
      </p:pic>
      <p:sp>
        <p:nvSpPr>
          <p:cNvPr id="182283" name="Rectangle 11"/>
          <p:cNvSpPr>
            <a:spLocks noChangeArrowheads="1"/>
          </p:cNvSpPr>
          <p:nvPr/>
        </p:nvSpPr>
        <p:spPr bwMode="auto">
          <a:xfrm>
            <a:off x="818444" y="5544650"/>
            <a:ext cx="8080376" cy="959827"/>
          </a:xfrm>
          <a:prstGeom prst="rect">
            <a:avLst/>
          </a:prstGeom>
          <a:noFill/>
          <a:ln w="9525">
            <a:noFill/>
            <a:miter lim="800000"/>
            <a:headEnd/>
            <a:tailEnd/>
          </a:ln>
          <a:effectLst/>
        </p:spPr>
        <p:txBody>
          <a:bodyPr lIns="103231" tIns="51616" rIns="103231" bIns="51616"/>
          <a:lstStyle/>
          <a:p>
            <a:pPr marL="516179" indent="-516179">
              <a:spcBef>
                <a:spcPct val="20000"/>
              </a:spcBef>
              <a:buClr>
                <a:schemeClr val="folHlink"/>
              </a:buClr>
              <a:buFontTx/>
              <a:buChar char="•"/>
              <a:defRPr/>
            </a:pPr>
            <a:endParaRPr lang="en-US" sz="2300" dirty="0">
              <a:effectLst>
                <a:outerShdw blurRad="38100" dist="38100" dir="2700000" algn="tl">
                  <a:srgbClr val="FFFFFF"/>
                </a:outerShdw>
              </a:effectLst>
            </a:endParaRPr>
          </a:p>
        </p:txBody>
      </p:sp>
      <p:sp>
        <p:nvSpPr>
          <p:cNvPr id="8" name="TextBox 7"/>
          <p:cNvSpPr txBox="1"/>
          <p:nvPr/>
        </p:nvSpPr>
        <p:spPr>
          <a:xfrm>
            <a:off x="1551054" y="5376446"/>
            <a:ext cx="6526146" cy="338554"/>
          </a:xfrm>
          <a:prstGeom prst="rect">
            <a:avLst/>
          </a:prstGeom>
          <a:noFill/>
        </p:spPr>
        <p:txBody>
          <a:bodyPr wrap="none" rtlCol="0">
            <a:spAutoFit/>
          </a:bodyPr>
          <a:lstStyle/>
          <a:p>
            <a:r>
              <a:rPr lang="en-US" sz="1600" dirty="0" smtClean="0"/>
              <a:t>8,000 club members with 20% response rate yields 1600 respondents</a:t>
            </a:r>
            <a:endParaRPr lang="en-US" sz="16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slide(fromBottom)">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2275">
                                            <p:txEl>
                                              <p:pRg st="1" end="1"/>
                                            </p:txEl>
                                          </p:spTgt>
                                        </p:tgtEl>
                                        <p:attrNameLst>
                                          <p:attrName>style.visibility</p:attrName>
                                        </p:attrNameLst>
                                      </p:cBhvr>
                                      <p:to>
                                        <p:strVal val="visible"/>
                                      </p:to>
                                    </p:set>
                                    <p:animEffect transition="in" filter="slide(fromBottom)">
                                      <p:cBhvr>
                                        <p:cTn id="12" dur="500"/>
                                        <p:tgtEl>
                                          <p:spTgt spid="182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2281"/>
                                        </p:tgtEl>
                                        <p:attrNameLst>
                                          <p:attrName>style.visibility</p:attrName>
                                        </p:attrNameLst>
                                      </p:cBhvr>
                                      <p:to>
                                        <p:strVal val="visible"/>
                                      </p:to>
                                    </p:set>
                                    <p:animEffect transition="in" filter="dissolve">
                                      <p:cBhvr>
                                        <p:cTn id="17" dur="500"/>
                                        <p:tgtEl>
                                          <p:spTgt spid="18228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nodePh="1">
                                  <p:stCondLst>
                                    <p:cond delay="0"/>
                                  </p:stCondLst>
                                  <p:endCondLst>
                                    <p:cond evt="begin" delay="0">
                                      <p:tn val="20"/>
                                    </p:cond>
                                  </p:endCondLst>
                                  <p:childTnLst>
                                    <p:set>
                                      <p:cBhvr>
                                        <p:cTn id="21" dur="1" fill="hold">
                                          <p:stCondLst>
                                            <p:cond delay="0"/>
                                          </p:stCondLst>
                                        </p:cTn>
                                        <p:tgtEl>
                                          <p:spTgt spid="182283">
                                            <p:txEl>
                                              <p:pRg st="0" end="0"/>
                                            </p:txEl>
                                          </p:spTgt>
                                        </p:tgtEl>
                                        <p:attrNameLst>
                                          <p:attrName>style.visibility</p:attrName>
                                        </p:attrNameLst>
                                      </p:cBhvr>
                                      <p:to>
                                        <p:strVal val="visible"/>
                                      </p:to>
                                    </p:set>
                                    <p:animEffect transition="in" filter="slide(fromBottom)">
                                      <p:cBhvr>
                                        <p:cTn id="22" dur="500"/>
                                        <p:tgtEl>
                                          <p:spTgt spid="182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914400" y="274638"/>
            <a:ext cx="8229600" cy="1143000"/>
          </a:xfrm>
        </p:spPr>
        <p:txBody>
          <a:bodyPr/>
          <a:lstStyle/>
          <a:p>
            <a:r>
              <a:rPr lang="en-US"/>
              <a:t>Confidence interval calculation</a:t>
            </a:r>
            <a:br>
              <a:rPr lang="en-US"/>
            </a:br>
            <a:r>
              <a:rPr lang="en-US" sz="2200"/>
              <a:t>Example</a:t>
            </a:r>
          </a:p>
        </p:txBody>
      </p:sp>
      <p:sp>
        <p:nvSpPr>
          <p:cNvPr id="531460" name="Text Box 4"/>
          <p:cNvSpPr txBox="1">
            <a:spLocks noChangeArrowheads="1"/>
          </p:cNvSpPr>
          <p:nvPr/>
        </p:nvSpPr>
        <p:spPr bwMode="gray">
          <a:xfrm>
            <a:off x="857250" y="1382713"/>
            <a:ext cx="7545388" cy="396875"/>
          </a:xfrm>
          <a:prstGeom prst="rect">
            <a:avLst/>
          </a:prstGeom>
          <a:noFill/>
          <a:ln w="25400">
            <a:noFill/>
            <a:miter lim="800000"/>
            <a:headEnd/>
            <a:tailEnd/>
          </a:ln>
          <a:effectLst/>
        </p:spPr>
        <p:txBody>
          <a:bodyPr>
            <a:spAutoFit/>
          </a:bodyPr>
          <a:lstStyle/>
          <a:p>
            <a:pPr algn="ctr"/>
            <a:endParaRPr lang="en-US" sz="2000" b="1">
              <a:latin typeface="Arial" pitchFamily="34" charset="0"/>
            </a:endParaRPr>
          </a:p>
        </p:txBody>
      </p:sp>
      <p:sp>
        <p:nvSpPr>
          <p:cNvPr id="531461" name="Text Box 5"/>
          <p:cNvSpPr txBox="1">
            <a:spLocks noChangeArrowheads="1"/>
          </p:cNvSpPr>
          <p:nvPr/>
        </p:nvSpPr>
        <p:spPr bwMode="gray">
          <a:xfrm>
            <a:off x="1009650" y="5791200"/>
            <a:ext cx="4933950" cy="671512"/>
          </a:xfrm>
          <a:prstGeom prst="rect">
            <a:avLst/>
          </a:prstGeom>
          <a:noFill/>
          <a:ln w="25400">
            <a:noFill/>
            <a:miter lim="800000"/>
            <a:headEnd/>
            <a:tailEnd/>
          </a:ln>
          <a:effectLst/>
        </p:spPr>
        <p:txBody>
          <a:bodyPr wrap="square">
            <a:spAutoFit/>
          </a:bodyPr>
          <a:lstStyle/>
          <a:p>
            <a:pPr algn="ctr"/>
            <a:r>
              <a:rPr lang="en-US" sz="2000" b="1" dirty="0">
                <a:latin typeface="Arial" pitchFamily="34" charset="0"/>
              </a:rPr>
              <a:t>Rule of Thumb</a:t>
            </a:r>
          </a:p>
          <a:p>
            <a:pPr algn="ctr"/>
            <a:r>
              <a:rPr lang="en-US" sz="1800" b="1" dirty="0">
                <a:latin typeface="Arial" pitchFamily="34" charset="0"/>
              </a:rPr>
              <a:t>N=400 95% Confidence </a:t>
            </a:r>
            <a:r>
              <a:rPr lang="en-US" sz="1800" b="1" dirty="0">
                <a:latin typeface="Arial" pitchFamily="34" charset="0"/>
                <a:sym typeface="Wingdings" pitchFamily="2" charset="2"/>
              </a:rPr>
              <a:t> +/- 5%</a:t>
            </a:r>
            <a:endParaRPr lang="en-US" sz="1800" b="1" dirty="0">
              <a:latin typeface="Arial" pitchFamily="34" charset="0"/>
            </a:endParaRPr>
          </a:p>
        </p:txBody>
      </p:sp>
      <p:grpSp>
        <p:nvGrpSpPr>
          <p:cNvPr id="2" name="Group 6"/>
          <p:cNvGrpSpPr>
            <a:grpSpLocks/>
          </p:cNvGrpSpPr>
          <p:nvPr/>
        </p:nvGrpSpPr>
        <p:grpSpPr bwMode="auto">
          <a:xfrm>
            <a:off x="828675" y="3811588"/>
            <a:ext cx="4038600" cy="822325"/>
            <a:chOff x="2977" y="1782"/>
            <a:chExt cx="2544" cy="518"/>
          </a:xfrm>
        </p:grpSpPr>
        <p:grpSp>
          <p:nvGrpSpPr>
            <p:cNvPr id="3" name="Group 7"/>
            <p:cNvGrpSpPr>
              <a:grpSpLocks/>
            </p:cNvGrpSpPr>
            <p:nvPr/>
          </p:nvGrpSpPr>
          <p:grpSpPr bwMode="auto">
            <a:xfrm>
              <a:off x="2977" y="1782"/>
              <a:ext cx="1318" cy="518"/>
              <a:chOff x="1096" y="2493"/>
              <a:chExt cx="1318" cy="518"/>
            </a:xfrm>
          </p:grpSpPr>
          <p:grpSp>
            <p:nvGrpSpPr>
              <p:cNvPr id="4" name="Group 8"/>
              <p:cNvGrpSpPr>
                <a:grpSpLocks/>
              </p:cNvGrpSpPr>
              <p:nvPr/>
            </p:nvGrpSpPr>
            <p:grpSpPr bwMode="auto">
              <a:xfrm>
                <a:off x="1565" y="2493"/>
                <a:ext cx="840" cy="518"/>
                <a:chOff x="1565" y="1332"/>
                <a:chExt cx="840" cy="518"/>
              </a:xfrm>
            </p:grpSpPr>
            <p:sp>
              <p:nvSpPr>
                <p:cNvPr id="531465" name="Text Box 9"/>
                <p:cNvSpPr txBox="1">
                  <a:spLocks noChangeArrowheads="1"/>
                </p:cNvSpPr>
                <p:nvPr/>
              </p:nvSpPr>
              <p:spPr bwMode="gray">
                <a:xfrm>
                  <a:off x="1565" y="1332"/>
                  <a:ext cx="237" cy="518"/>
                </a:xfrm>
                <a:prstGeom prst="rect">
                  <a:avLst/>
                </a:prstGeom>
                <a:noFill/>
                <a:ln w="38100">
                  <a:noFill/>
                  <a:miter lim="800000"/>
                  <a:headEnd/>
                  <a:tailEnd/>
                </a:ln>
                <a:effectLst/>
              </p:spPr>
              <p:txBody>
                <a:bodyPr wrap="none" lIns="0" tIns="0" rIns="0" bIns="0" anchor="b">
                  <a:spAutoFit/>
                </a:bodyPr>
                <a:lstStyle/>
                <a:p>
                  <a:r>
                    <a:rPr lang="en-US" sz="5400">
                      <a:sym typeface="Symbol" pitchFamily="18" charset="2"/>
                    </a:rPr>
                    <a:t></a:t>
                  </a:r>
                  <a:endParaRPr lang="en-US" sz="5400"/>
                </a:p>
              </p:txBody>
            </p:sp>
            <p:sp>
              <p:nvSpPr>
                <p:cNvPr id="531466" name="Line 10"/>
                <p:cNvSpPr>
                  <a:spLocks noChangeShapeType="1"/>
                </p:cNvSpPr>
                <p:nvPr/>
              </p:nvSpPr>
              <p:spPr bwMode="gray">
                <a:xfrm>
                  <a:off x="1792" y="1344"/>
                  <a:ext cx="613" cy="0"/>
                </a:xfrm>
                <a:prstGeom prst="line">
                  <a:avLst/>
                </a:prstGeom>
                <a:noFill/>
                <a:ln w="38100">
                  <a:solidFill>
                    <a:schemeClr val="tx1"/>
                  </a:solidFill>
                  <a:round/>
                  <a:headEnd/>
                  <a:tailEnd/>
                </a:ln>
                <a:effectLst/>
              </p:spPr>
              <p:txBody>
                <a:bodyPr lIns="0" tIns="0" rIns="0" bIns="0" anchor="b"/>
                <a:lstStyle/>
                <a:p>
                  <a:endParaRPr lang="en-US"/>
                </a:p>
              </p:txBody>
            </p:sp>
          </p:grpSp>
          <p:sp>
            <p:nvSpPr>
              <p:cNvPr id="531467" name="Line 11"/>
              <p:cNvSpPr>
                <a:spLocks noChangeShapeType="1"/>
              </p:cNvSpPr>
              <p:nvPr/>
            </p:nvSpPr>
            <p:spPr bwMode="gray">
              <a:xfrm flipH="1">
                <a:off x="1783" y="2724"/>
                <a:ext cx="631" cy="0"/>
              </a:xfrm>
              <a:prstGeom prst="line">
                <a:avLst/>
              </a:prstGeom>
              <a:noFill/>
              <a:ln w="38100">
                <a:solidFill>
                  <a:schemeClr val="tx1"/>
                </a:solidFill>
                <a:round/>
                <a:headEnd/>
                <a:tailEnd/>
              </a:ln>
              <a:effectLst/>
            </p:spPr>
            <p:txBody>
              <a:bodyPr lIns="0" tIns="0" rIns="0" bIns="0" anchor="b"/>
              <a:lstStyle/>
              <a:p>
                <a:endParaRPr lang="en-US"/>
              </a:p>
            </p:txBody>
          </p:sp>
          <p:sp>
            <p:nvSpPr>
              <p:cNvPr id="531468" name="Text Box 12"/>
              <p:cNvSpPr txBox="1">
                <a:spLocks noChangeArrowheads="1"/>
              </p:cNvSpPr>
              <p:nvPr/>
            </p:nvSpPr>
            <p:spPr bwMode="gray">
              <a:xfrm>
                <a:off x="1096" y="2639"/>
                <a:ext cx="356" cy="173"/>
              </a:xfrm>
              <a:prstGeom prst="rect">
                <a:avLst/>
              </a:prstGeom>
              <a:noFill/>
              <a:ln w="38100">
                <a:noFill/>
                <a:miter lim="800000"/>
                <a:headEnd/>
                <a:tailEnd/>
              </a:ln>
              <a:effectLst/>
            </p:spPr>
            <p:txBody>
              <a:bodyPr wrap="none" lIns="0" tIns="0" rIns="0" bIns="0" anchor="b">
                <a:spAutoFit/>
              </a:bodyPr>
              <a:lstStyle/>
              <a:p>
                <a:r>
                  <a:rPr lang="en-US" sz="1800">
                    <a:latin typeface="Arial" pitchFamily="34" charset="0"/>
                  </a:rPr>
                  <a:t> </a:t>
                </a:r>
                <a:r>
                  <a:rPr lang="en-US" sz="1800" b="1">
                    <a:latin typeface="Arial" pitchFamily="34" charset="0"/>
                  </a:rPr>
                  <a:t>SE =</a:t>
                </a:r>
              </a:p>
            </p:txBody>
          </p:sp>
          <p:sp>
            <p:nvSpPr>
              <p:cNvPr id="531469" name="Text Box 13"/>
              <p:cNvSpPr txBox="1">
                <a:spLocks noChangeArrowheads="1"/>
              </p:cNvSpPr>
              <p:nvPr/>
            </p:nvSpPr>
            <p:spPr bwMode="gray">
              <a:xfrm>
                <a:off x="1840" y="2551"/>
                <a:ext cx="371" cy="173"/>
              </a:xfrm>
              <a:prstGeom prst="rect">
                <a:avLst/>
              </a:prstGeom>
              <a:noFill/>
              <a:ln w="38100">
                <a:noFill/>
                <a:miter lim="800000"/>
                <a:headEnd/>
                <a:tailEnd/>
              </a:ln>
              <a:effectLst/>
            </p:spPr>
            <p:txBody>
              <a:bodyPr wrap="none" lIns="0" tIns="0" rIns="0" bIns="0" anchor="b">
                <a:spAutoFit/>
              </a:bodyPr>
              <a:lstStyle/>
              <a:p>
                <a:r>
                  <a:rPr lang="en-US" sz="1800"/>
                  <a:t>p(1-p)</a:t>
                </a:r>
              </a:p>
            </p:txBody>
          </p:sp>
          <p:sp>
            <p:nvSpPr>
              <p:cNvPr id="531470" name="Text Box 14"/>
              <p:cNvSpPr txBox="1">
                <a:spLocks noChangeArrowheads="1"/>
              </p:cNvSpPr>
              <p:nvPr/>
            </p:nvSpPr>
            <p:spPr bwMode="gray">
              <a:xfrm>
                <a:off x="2019" y="2791"/>
                <a:ext cx="121" cy="192"/>
              </a:xfrm>
              <a:prstGeom prst="rect">
                <a:avLst/>
              </a:prstGeom>
              <a:noFill/>
              <a:ln w="38100">
                <a:noFill/>
                <a:miter lim="800000"/>
                <a:headEnd/>
                <a:tailEnd/>
              </a:ln>
              <a:effectLst/>
            </p:spPr>
            <p:txBody>
              <a:bodyPr wrap="none" lIns="0" tIns="0" rIns="0" bIns="0" anchor="b">
                <a:spAutoFit/>
              </a:bodyPr>
              <a:lstStyle/>
              <a:p>
                <a:r>
                  <a:rPr lang="en-US" sz="2000"/>
                  <a:t>N</a:t>
                </a:r>
              </a:p>
            </p:txBody>
          </p:sp>
        </p:grpSp>
        <p:sp>
          <p:nvSpPr>
            <p:cNvPr id="531471" name="Text Box 15"/>
            <p:cNvSpPr txBox="1">
              <a:spLocks noChangeArrowheads="1"/>
            </p:cNvSpPr>
            <p:nvPr/>
          </p:nvSpPr>
          <p:spPr bwMode="gray">
            <a:xfrm>
              <a:off x="4371" y="1927"/>
              <a:ext cx="1150" cy="211"/>
            </a:xfrm>
            <a:prstGeom prst="rect">
              <a:avLst/>
            </a:prstGeom>
            <a:noFill/>
            <a:ln w="38100">
              <a:noFill/>
              <a:miter lim="800000"/>
              <a:headEnd/>
              <a:tailEnd/>
            </a:ln>
            <a:effectLst/>
          </p:spPr>
          <p:txBody>
            <a:bodyPr wrap="none" lIns="0" tIns="0" rIns="0" bIns="0" anchor="b">
              <a:spAutoFit/>
            </a:bodyPr>
            <a:lstStyle/>
            <a:p>
              <a:r>
                <a:rPr lang="en-US" sz="2200"/>
                <a:t>= 0.013 (1.3%)</a:t>
              </a:r>
            </a:p>
          </p:txBody>
        </p:sp>
      </p:grpSp>
      <p:grpSp>
        <p:nvGrpSpPr>
          <p:cNvPr id="5" name="Group 16"/>
          <p:cNvGrpSpPr>
            <a:grpSpLocks/>
          </p:cNvGrpSpPr>
          <p:nvPr/>
        </p:nvGrpSpPr>
        <p:grpSpPr bwMode="auto">
          <a:xfrm>
            <a:off x="909638" y="4721225"/>
            <a:ext cx="4972050" cy="822325"/>
            <a:chOff x="2404" y="1733"/>
            <a:chExt cx="3132" cy="518"/>
          </a:xfrm>
        </p:grpSpPr>
        <p:grpSp>
          <p:nvGrpSpPr>
            <p:cNvPr id="6" name="Group 17"/>
            <p:cNvGrpSpPr>
              <a:grpSpLocks/>
            </p:cNvGrpSpPr>
            <p:nvPr/>
          </p:nvGrpSpPr>
          <p:grpSpPr bwMode="auto">
            <a:xfrm>
              <a:off x="3163" y="1733"/>
              <a:ext cx="1326" cy="518"/>
              <a:chOff x="1096" y="2493"/>
              <a:chExt cx="1326" cy="518"/>
            </a:xfrm>
          </p:grpSpPr>
          <p:grpSp>
            <p:nvGrpSpPr>
              <p:cNvPr id="7" name="Group 18"/>
              <p:cNvGrpSpPr>
                <a:grpSpLocks/>
              </p:cNvGrpSpPr>
              <p:nvPr/>
            </p:nvGrpSpPr>
            <p:grpSpPr bwMode="auto">
              <a:xfrm>
                <a:off x="1565" y="2493"/>
                <a:ext cx="840" cy="518"/>
                <a:chOff x="1565" y="1332"/>
                <a:chExt cx="840" cy="518"/>
              </a:xfrm>
            </p:grpSpPr>
            <p:sp>
              <p:nvSpPr>
                <p:cNvPr id="531475" name="Text Box 19"/>
                <p:cNvSpPr txBox="1">
                  <a:spLocks noChangeArrowheads="1"/>
                </p:cNvSpPr>
                <p:nvPr/>
              </p:nvSpPr>
              <p:spPr bwMode="gray">
                <a:xfrm>
                  <a:off x="1565" y="1332"/>
                  <a:ext cx="237" cy="518"/>
                </a:xfrm>
                <a:prstGeom prst="rect">
                  <a:avLst/>
                </a:prstGeom>
                <a:noFill/>
                <a:ln w="38100">
                  <a:noFill/>
                  <a:miter lim="800000"/>
                  <a:headEnd/>
                  <a:tailEnd/>
                </a:ln>
                <a:effectLst/>
              </p:spPr>
              <p:txBody>
                <a:bodyPr wrap="none" lIns="0" tIns="0" rIns="0" bIns="0" anchor="b">
                  <a:spAutoFit/>
                </a:bodyPr>
                <a:lstStyle/>
                <a:p>
                  <a:r>
                    <a:rPr lang="en-US" sz="5400">
                      <a:sym typeface="Symbol" pitchFamily="18" charset="2"/>
                    </a:rPr>
                    <a:t></a:t>
                  </a:r>
                  <a:endParaRPr lang="en-US" sz="5400"/>
                </a:p>
              </p:txBody>
            </p:sp>
            <p:sp>
              <p:nvSpPr>
                <p:cNvPr id="531476" name="Line 20"/>
                <p:cNvSpPr>
                  <a:spLocks noChangeShapeType="1"/>
                </p:cNvSpPr>
                <p:nvPr/>
              </p:nvSpPr>
              <p:spPr bwMode="gray">
                <a:xfrm>
                  <a:off x="1792" y="1344"/>
                  <a:ext cx="613" cy="0"/>
                </a:xfrm>
                <a:prstGeom prst="line">
                  <a:avLst/>
                </a:prstGeom>
                <a:noFill/>
                <a:ln w="38100">
                  <a:solidFill>
                    <a:schemeClr val="tx1"/>
                  </a:solidFill>
                  <a:round/>
                  <a:headEnd/>
                  <a:tailEnd/>
                </a:ln>
                <a:effectLst/>
              </p:spPr>
              <p:txBody>
                <a:bodyPr lIns="0" tIns="0" rIns="0" bIns="0" anchor="b"/>
                <a:lstStyle/>
                <a:p>
                  <a:endParaRPr lang="en-US"/>
                </a:p>
              </p:txBody>
            </p:sp>
          </p:grpSp>
          <p:sp>
            <p:nvSpPr>
              <p:cNvPr id="531477" name="Line 21"/>
              <p:cNvSpPr>
                <a:spLocks noChangeShapeType="1"/>
              </p:cNvSpPr>
              <p:nvPr/>
            </p:nvSpPr>
            <p:spPr bwMode="gray">
              <a:xfrm flipH="1">
                <a:off x="1783" y="2724"/>
                <a:ext cx="631" cy="0"/>
              </a:xfrm>
              <a:prstGeom prst="line">
                <a:avLst/>
              </a:prstGeom>
              <a:noFill/>
              <a:ln w="38100">
                <a:solidFill>
                  <a:schemeClr val="tx1"/>
                </a:solidFill>
                <a:round/>
                <a:headEnd/>
                <a:tailEnd/>
              </a:ln>
              <a:effectLst/>
            </p:spPr>
            <p:txBody>
              <a:bodyPr lIns="0" tIns="0" rIns="0" bIns="0" anchor="b"/>
              <a:lstStyle/>
              <a:p>
                <a:endParaRPr lang="en-US"/>
              </a:p>
            </p:txBody>
          </p:sp>
          <p:sp>
            <p:nvSpPr>
              <p:cNvPr id="531478" name="Text Box 22"/>
              <p:cNvSpPr txBox="1">
                <a:spLocks noChangeArrowheads="1"/>
              </p:cNvSpPr>
              <p:nvPr/>
            </p:nvSpPr>
            <p:spPr bwMode="gray">
              <a:xfrm>
                <a:off x="1096" y="2639"/>
                <a:ext cx="0" cy="173"/>
              </a:xfrm>
              <a:prstGeom prst="rect">
                <a:avLst/>
              </a:prstGeom>
              <a:noFill/>
              <a:ln w="38100">
                <a:noFill/>
                <a:miter lim="800000"/>
                <a:headEnd/>
                <a:tailEnd/>
              </a:ln>
              <a:effectLst/>
            </p:spPr>
            <p:txBody>
              <a:bodyPr wrap="none" lIns="0" tIns="0" rIns="0" bIns="0" anchor="b">
                <a:spAutoFit/>
              </a:bodyPr>
              <a:lstStyle/>
              <a:p>
                <a:endParaRPr lang="en-US" sz="1800" b="1">
                  <a:latin typeface="Arial" pitchFamily="34" charset="0"/>
                </a:endParaRPr>
              </a:p>
            </p:txBody>
          </p:sp>
          <p:sp>
            <p:nvSpPr>
              <p:cNvPr id="531479" name="Text Box 23"/>
              <p:cNvSpPr txBox="1">
                <a:spLocks noChangeArrowheads="1"/>
              </p:cNvSpPr>
              <p:nvPr/>
            </p:nvSpPr>
            <p:spPr bwMode="gray">
              <a:xfrm>
                <a:off x="1797" y="2551"/>
                <a:ext cx="625" cy="173"/>
              </a:xfrm>
              <a:prstGeom prst="rect">
                <a:avLst/>
              </a:prstGeom>
              <a:noFill/>
              <a:ln w="38100">
                <a:noFill/>
                <a:miter lim="800000"/>
                <a:headEnd/>
                <a:tailEnd/>
              </a:ln>
              <a:effectLst/>
            </p:spPr>
            <p:txBody>
              <a:bodyPr wrap="none" lIns="0" tIns="0" rIns="0" bIns="0" anchor="b">
                <a:spAutoFit/>
              </a:bodyPr>
              <a:lstStyle/>
              <a:p>
                <a:pPr algn="ctr"/>
                <a:r>
                  <a:rPr lang="en-US" sz="1800"/>
                  <a:t>.07(1-.07)</a:t>
                </a:r>
              </a:p>
            </p:txBody>
          </p:sp>
          <p:sp>
            <p:nvSpPr>
              <p:cNvPr id="531480" name="Text Box 24"/>
              <p:cNvSpPr txBox="1">
                <a:spLocks noChangeArrowheads="1"/>
              </p:cNvSpPr>
              <p:nvPr/>
            </p:nvSpPr>
            <p:spPr bwMode="gray">
              <a:xfrm>
                <a:off x="1942" y="2791"/>
                <a:ext cx="279" cy="192"/>
              </a:xfrm>
              <a:prstGeom prst="rect">
                <a:avLst/>
              </a:prstGeom>
              <a:noFill/>
              <a:ln w="38100">
                <a:noFill/>
                <a:miter lim="800000"/>
                <a:headEnd/>
                <a:tailEnd/>
              </a:ln>
              <a:effectLst/>
            </p:spPr>
            <p:txBody>
              <a:bodyPr wrap="none" lIns="0" tIns="0" rIns="0" bIns="0" anchor="b">
                <a:spAutoFit/>
              </a:bodyPr>
              <a:lstStyle/>
              <a:p>
                <a:pPr algn="ctr"/>
                <a:r>
                  <a:rPr lang="en-US" sz="2000"/>
                  <a:t>342</a:t>
                </a:r>
              </a:p>
            </p:txBody>
          </p:sp>
        </p:grpSp>
        <p:sp>
          <p:nvSpPr>
            <p:cNvPr id="531481" name="Text Box 25"/>
            <p:cNvSpPr txBox="1">
              <a:spLocks noChangeArrowheads="1"/>
            </p:cNvSpPr>
            <p:nvPr/>
          </p:nvSpPr>
          <p:spPr bwMode="gray">
            <a:xfrm>
              <a:off x="2404" y="1906"/>
              <a:ext cx="1224"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90% CI = +/- 1.64 *</a:t>
              </a:r>
            </a:p>
          </p:txBody>
        </p:sp>
        <p:sp>
          <p:nvSpPr>
            <p:cNvPr id="531482" name="Text Box 26"/>
            <p:cNvSpPr txBox="1">
              <a:spLocks noChangeArrowheads="1"/>
            </p:cNvSpPr>
            <p:nvPr/>
          </p:nvSpPr>
          <p:spPr bwMode="gray">
            <a:xfrm>
              <a:off x="4618" y="1863"/>
              <a:ext cx="918" cy="211"/>
            </a:xfrm>
            <a:prstGeom prst="rect">
              <a:avLst/>
            </a:prstGeom>
            <a:noFill/>
            <a:ln w="38100">
              <a:noFill/>
              <a:miter lim="800000"/>
              <a:headEnd/>
              <a:tailEnd/>
            </a:ln>
            <a:effectLst/>
          </p:spPr>
          <p:txBody>
            <a:bodyPr wrap="none" lIns="0" tIns="0" rIns="0" bIns="0" anchor="b">
              <a:spAutoFit/>
            </a:bodyPr>
            <a:lstStyle/>
            <a:p>
              <a:r>
                <a:rPr lang="en-US" sz="2200"/>
                <a:t>= +/- 0.023</a:t>
              </a:r>
            </a:p>
          </p:txBody>
        </p:sp>
      </p:grpSp>
      <p:sp>
        <p:nvSpPr>
          <p:cNvPr id="531485" name="Rectangle 29"/>
          <p:cNvSpPr>
            <a:spLocks noChangeArrowheads="1"/>
          </p:cNvSpPr>
          <p:nvPr/>
        </p:nvSpPr>
        <p:spPr bwMode="gray">
          <a:xfrm>
            <a:off x="7094538" y="4002088"/>
            <a:ext cx="304800" cy="1639887"/>
          </a:xfrm>
          <a:prstGeom prst="rect">
            <a:avLst/>
          </a:prstGeom>
          <a:solidFill>
            <a:srgbClr val="CCFFCC"/>
          </a:solidFill>
          <a:ln w="38100">
            <a:solidFill>
              <a:srgbClr val="00FF00"/>
            </a:solidFill>
            <a:miter lim="800000"/>
            <a:headEnd/>
            <a:tailEnd/>
          </a:ln>
          <a:effectLst/>
        </p:spPr>
        <p:txBody>
          <a:bodyPr wrap="none" lIns="0" tIns="0" rIns="0" bIns="0" anchor="ctr"/>
          <a:lstStyle/>
          <a:p>
            <a:endParaRPr lang="en-US"/>
          </a:p>
        </p:txBody>
      </p:sp>
      <p:sp>
        <p:nvSpPr>
          <p:cNvPr id="531486" name="Line 30"/>
          <p:cNvSpPr>
            <a:spLocks noChangeShapeType="1"/>
          </p:cNvSpPr>
          <p:nvPr/>
        </p:nvSpPr>
        <p:spPr bwMode="gray">
          <a:xfrm flipH="1">
            <a:off x="6905625" y="4772025"/>
            <a:ext cx="725488" cy="0"/>
          </a:xfrm>
          <a:prstGeom prst="line">
            <a:avLst/>
          </a:prstGeom>
          <a:noFill/>
          <a:ln w="38100">
            <a:solidFill>
              <a:schemeClr val="tx1"/>
            </a:solidFill>
            <a:round/>
            <a:headEnd/>
            <a:tailEnd/>
          </a:ln>
          <a:effectLst/>
        </p:spPr>
        <p:txBody>
          <a:bodyPr lIns="0" tIns="0" rIns="0" bIns="0" anchor="b"/>
          <a:lstStyle/>
          <a:p>
            <a:endParaRPr lang="en-US"/>
          </a:p>
        </p:txBody>
      </p:sp>
      <p:sp>
        <p:nvSpPr>
          <p:cNvPr id="531487" name="Text Box 31"/>
          <p:cNvSpPr txBox="1">
            <a:spLocks noChangeArrowheads="1"/>
          </p:cNvSpPr>
          <p:nvPr/>
        </p:nvSpPr>
        <p:spPr bwMode="gray">
          <a:xfrm>
            <a:off x="7751763" y="5497513"/>
            <a:ext cx="506412" cy="274637"/>
          </a:xfrm>
          <a:prstGeom prst="rect">
            <a:avLst/>
          </a:prstGeom>
          <a:noFill/>
          <a:ln w="38100">
            <a:noFill/>
            <a:miter lim="800000"/>
            <a:headEnd/>
            <a:tailEnd/>
          </a:ln>
          <a:effectLst/>
        </p:spPr>
        <p:txBody>
          <a:bodyPr wrap="none" lIns="0" tIns="0" rIns="0" bIns="0" anchor="b">
            <a:spAutoFit/>
          </a:bodyPr>
          <a:lstStyle/>
          <a:p>
            <a:pPr algn="ctr"/>
            <a:r>
              <a:rPr lang="en-US" sz="1800"/>
              <a:t>4.3%</a:t>
            </a:r>
          </a:p>
        </p:txBody>
      </p:sp>
      <p:sp>
        <p:nvSpPr>
          <p:cNvPr id="531488" name="Text Box 32"/>
          <p:cNvSpPr txBox="1">
            <a:spLocks noChangeArrowheads="1"/>
          </p:cNvSpPr>
          <p:nvPr/>
        </p:nvSpPr>
        <p:spPr bwMode="gray">
          <a:xfrm>
            <a:off x="7777163" y="4625975"/>
            <a:ext cx="506412" cy="274638"/>
          </a:xfrm>
          <a:prstGeom prst="rect">
            <a:avLst/>
          </a:prstGeom>
          <a:noFill/>
          <a:ln w="38100">
            <a:noFill/>
            <a:miter lim="800000"/>
            <a:headEnd/>
            <a:tailEnd/>
          </a:ln>
          <a:effectLst/>
        </p:spPr>
        <p:txBody>
          <a:bodyPr wrap="none" lIns="0" tIns="0" rIns="0" bIns="0" anchor="b">
            <a:spAutoFit/>
          </a:bodyPr>
          <a:lstStyle/>
          <a:p>
            <a:r>
              <a:rPr lang="en-US" sz="1800"/>
              <a:t>6.6%</a:t>
            </a:r>
          </a:p>
        </p:txBody>
      </p:sp>
      <p:sp>
        <p:nvSpPr>
          <p:cNvPr id="531489" name="Text Box 33"/>
          <p:cNvSpPr txBox="1">
            <a:spLocks noChangeArrowheads="1"/>
          </p:cNvSpPr>
          <p:nvPr/>
        </p:nvSpPr>
        <p:spPr bwMode="gray">
          <a:xfrm>
            <a:off x="7748588" y="3840163"/>
            <a:ext cx="506412" cy="274637"/>
          </a:xfrm>
          <a:prstGeom prst="rect">
            <a:avLst/>
          </a:prstGeom>
          <a:noFill/>
          <a:ln w="38100">
            <a:noFill/>
            <a:miter lim="800000"/>
            <a:headEnd/>
            <a:tailEnd/>
          </a:ln>
          <a:effectLst/>
        </p:spPr>
        <p:txBody>
          <a:bodyPr wrap="none" lIns="0" tIns="0" rIns="0" bIns="0" anchor="b">
            <a:spAutoFit/>
          </a:bodyPr>
          <a:lstStyle/>
          <a:p>
            <a:pPr algn="ctr"/>
            <a:r>
              <a:rPr lang="en-US" sz="1800"/>
              <a:t>8.9%</a:t>
            </a:r>
          </a:p>
        </p:txBody>
      </p:sp>
      <p:sp>
        <p:nvSpPr>
          <p:cNvPr id="531490" name="Text Box 34"/>
          <p:cNvSpPr txBox="1">
            <a:spLocks noChangeArrowheads="1"/>
          </p:cNvSpPr>
          <p:nvPr/>
        </p:nvSpPr>
        <p:spPr bwMode="gray">
          <a:xfrm>
            <a:off x="5119688" y="5399088"/>
            <a:ext cx="701675" cy="304800"/>
          </a:xfrm>
          <a:prstGeom prst="rect">
            <a:avLst/>
          </a:prstGeom>
          <a:noFill/>
          <a:ln w="38100">
            <a:noFill/>
            <a:miter lim="800000"/>
            <a:headEnd/>
            <a:tailEnd/>
          </a:ln>
          <a:effectLst/>
        </p:spPr>
        <p:txBody>
          <a:bodyPr wrap="none" lIns="0" tIns="0" rIns="0" bIns="0" anchor="b">
            <a:spAutoFit/>
          </a:bodyPr>
          <a:lstStyle/>
          <a:p>
            <a:r>
              <a:rPr lang="en-US" sz="2000"/>
              <a:t>(2.3%)</a:t>
            </a:r>
          </a:p>
        </p:txBody>
      </p:sp>
      <p:sp>
        <p:nvSpPr>
          <p:cNvPr id="531491" name="Text Box 35"/>
          <p:cNvSpPr txBox="1">
            <a:spLocks noChangeArrowheads="1"/>
          </p:cNvSpPr>
          <p:nvPr/>
        </p:nvSpPr>
        <p:spPr bwMode="gray">
          <a:xfrm>
            <a:off x="1009650" y="1363663"/>
            <a:ext cx="7545388" cy="396875"/>
          </a:xfrm>
          <a:prstGeom prst="rect">
            <a:avLst/>
          </a:prstGeom>
          <a:noFill/>
          <a:ln w="25400">
            <a:noFill/>
            <a:miter lim="800000"/>
            <a:headEnd/>
            <a:tailEnd/>
          </a:ln>
          <a:effectLst/>
        </p:spPr>
        <p:txBody>
          <a:bodyPr>
            <a:spAutoFit/>
          </a:bodyPr>
          <a:lstStyle/>
          <a:p>
            <a:pPr algn="ctr"/>
            <a:r>
              <a:rPr lang="en-US" sz="2000" b="1" dirty="0" smtClean="0">
                <a:solidFill>
                  <a:srgbClr val="0070C0"/>
                </a:solidFill>
                <a:latin typeface="Arial Black" pitchFamily="34" charset="0"/>
              </a:rPr>
              <a:t>Proportions</a:t>
            </a:r>
            <a:endParaRPr lang="en-US" sz="2000" b="1" dirty="0">
              <a:solidFill>
                <a:srgbClr val="0070C0"/>
              </a:solidFill>
              <a:latin typeface="Arial Black" pitchFamily="34" charset="0"/>
            </a:endParaRPr>
          </a:p>
        </p:txBody>
      </p:sp>
      <p:sp>
        <p:nvSpPr>
          <p:cNvPr id="531493" name="Rectangle 37"/>
          <p:cNvSpPr>
            <a:spLocks noChangeArrowheads="1"/>
          </p:cNvSpPr>
          <p:nvPr/>
        </p:nvSpPr>
        <p:spPr bwMode="gray">
          <a:xfrm>
            <a:off x="1219200" y="1844675"/>
            <a:ext cx="7620000" cy="569913"/>
          </a:xfrm>
          <a:prstGeom prst="rect">
            <a:avLst/>
          </a:prstGeom>
          <a:noFill/>
          <a:ln w="9525">
            <a:noFill/>
            <a:miter lim="800000"/>
            <a:headEnd/>
            <a:tailEnd/>
          </a:ln>
          <a:effectLst/>
        </p:spPr>
        <p:txBody>
          <a:bodyPr lIns="0" tIns="0" rIns="0" bIns="0"/>
          <a:lstStyle/>
          <a:p>
            <a:pPr marL="233363" indent="-233363">
              <a:lnSpc>
                <a:spcPct val="90000"/>
              </a:lnSpc>
              <a:spcAft>
                <a:spcPct val="25000"/>
              </a:spcAft>
            </a:pPr>
            <a:r>
              <a:rPr lang="en-US" sz="1600" b="1" u="sng" dirty="0">
                <a:latin typeface="Arial" pitchFamily="34" charset="0"/>
              </a:rPr>
              <a:t>Business Question</a:t>
            </a:r>
          </a:p>
          <a:p>
            <a:pPr marL="233363" indent="-233363">
              <a:lnSpc>
                <a:spcPct val="90000"/>
              </a:lnSpc>
              <a:spcAft>
                <a:spcPct val="25000"/>
              </a:spcAft>
              <a:buFontTx/>
              <a:buChar char="•"/>
            </a:pPr>
            <a:r>
              <a:rPr lang="en-US" sz="1600" b="1" dirty="0">
                <a:latin typeface="Arial" pitchFamily="34" charset="0"/>
              </a:rPr>
              <a:t>How accurate are our </a:t>
            </a:r>
            <a:r>
              <a:rPr lang="en-US" sz="1600" b="1" dirty="0" smtClean="0">
                <a:latin typeface="Arial" pitchFamily="34" charset="0"/>
              </a:rPr>
              <a:t>tasting room performance ratings</a:t>
            </a:r>
            <a:r>
              <a:rPr lang="en-US" sz="1600" b="1" dirty="0">
                <a:latin typeface="Arial" pitchFamily="34" charset="0"/>
              </a:rPr>
              <a:t>? </a:t>
            </a:r>
            <a:endParaRPr lang="en-US" sz="1600" b="1" dirty="0" smtClean="0">
              <a:latin typeface="Arial" pitchFamily="34" charset="0"/>
            </a:endParaRPr>
          </a:p>
          <a:p>
            <a:pPr marL="233363" indent="-233363">
              <a:lnSpc>
                <a:spcPct val="90000"/>
              </a:lnSpc>
              <a:spcAft>
                <a:spcPct val="25000"/>
              </a:spcAft>
              <a:buFontTx/>
              <a:buChar char="•"/>
            </a:pPr>
            <a:endParaRPr lang="en-US" sz="1600" dirty="0">
              <a:latin typeface="Arial" pitchFamily="34" charset="0"/>
            </a:endParaRPr>
          </a:p>
          <a:p>
            <a:pPr marL="233363" indent="-233363">
              <a:lnSpc>
                <a:spcPct val="90000"/>
              </a:lnSpc>
              <a:spcAft>
                <a:spcPct val="25000"/>
              </a:spcAft>
            </a:pPr>
            <a:r>
              <a:rPr lang="en-US" sz="1600" b="1" u="sng" dirty="0">
                <a:latin typeface="Arial" pitchFamily="34" charset="0"/>
              </a:rPr>
              <a:t>Statistical Question</a:t>
            </a:r>
          </a:p>
          <a:p>
            <a:pPr marL="233363" indent="-233363">
              <a:lnSpc>
                <a:spcPct val="90000"/>
              </a:lnSpc>
              <a:spcAft>
                <a:spcPct val="25000"/>
              </a:spcAft>
              <a:buFontTx/>
              <a:buChar char="•"/>
            </a:pPr>
            <a:r>
              <a:rPr lang="en-US" sz="1600" b="1" dirty="0">
                <a:latin typeface="Arial" pitchFamily="34" charset="0"/>
              </a:rPr>
              <a:t>What is the 90% confidence interval for N = 342, 6.6% “Excellent”? (ten point scale)</a:t>
            </a:r>
          </a:p>
          <a:p>
            <a:pPr marL="677863" lvl="1" indent="-212725">
              <a:lnSpc>
                <a:spcPct val="90000"/>
              </a:lnSpc>
              <a:spcAft>
                <a:spcPct val="25000"/>
              </a:spcAft>
            </a:pPr>
            <a:endParaRPr lang="en-US" sz="1600" dirty="0">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914400" y="274638"/>
            <a:ext cx="8229600" cy="1143000"/>
          </a:xfrm>
        </p:spPr>
        <p:txBody>
          <a:bodyPr/>
          <a:lstStyle/>
          <a:p>
            <a:r>
              <a:rPr lang="en-US"/>
              <a:t>Confidence interval calculation</a:t>
            </a:r>
            <a:br>
              <a:rPr lang="en-US"/>
            </a:br>
            <a:r>
              <a:rPr lang="en-US" sz="2200"/>
              <a:t>Example</a:t>
            </a:r>
          </a:p>
        </p:txBody>
      </p:sp>
      <p:sp>
        <p:nvSpPr>
          <p:cNvPr id="525315" name="Rectangle 3"/>
          <p:cNvSpPr>
            <a:spLocks noGrp="1" noChangeArrowheads="1"/>
          </p:cNvSpPr>
          <p:nvPr>
            <p:ph type="body" sz="half" idx="1"/>
          </p:nvPr>
        </p:nvSpPr>
        <p:spPr>
          <a:xfrm>
            <a:off x="838200" y="1789113"/>
            <a:ext cx="6934200" cy="569912"/>
          </a:xfrm>
        </p:spPr>
        <p:txBody>
          <a:bodyPr/>
          <a:lstStyle/>
          <a:p>
            <a:pPr>
              <a:lnSpc>
                <a:spcPct val="90000"/>
              </a:lnSpc>
            </a:pPr>
            <a:r>
              <a:rPr lang="en-US" sz="1800" dirty="0"/>
              <a:t>What is the 90% confidence interval for N = 342, Variance = 4.247, mean =6.95 (ten point scale)?</a:t>
            </a:r>
          </a:p>
          <a:p>
            <a:pPr lvl="1">
              <a:lnSpc>
                <a:spcPct val="90000"/>
              </a:lnSpc>
              <a:buFontTx/>
              <a:buNone/>
            </a:pPr>
            <a:endParaRPr lang="en-US" sz="1800" dirty="0"/>
          </a:p>
        </p:txBody>
      </p:sp>
      <p:sp>
        <p:nvSpPr>
          <p:cNvPr id="525317" name="Text Box 5"/>
          <p:cNvSpPr txBox="1">
            <a:spLocks noChangeArrowheads="1"/>
          </p:cNvSpPr>
          <p:nvPr/>
        </p:nvSpPr>
        <p:spPr bwMode="gray">
          <a:xfrm>
            <a:off x="857250" y="1382713"/>
            <a:ext cx="7545388" cy="396875"/>
          </a:xfrm>
          <a:prstGeom prst="rect">
            <a:avLst/>
          </a:prstGeom>
          <a:noFill/>
          <a:ln w="25400">
            <a:noFill/>
            <a:miter lim="800000"/>
            <a:headEnd/>
            <a:tailEnd/>
          </a:ln>
          <a:effectLst/>
        </p:spPr>
        <p:txBody>
          <a:bodyPr>
            <a:spAutoFit/>
          </a:bodyPr>
          <a:lstStyle/>
          <a:p>
            <a:pPr algn="ctr"/>
            <a:endParaRPr lang="en-US" sz="2000" b="1">
              <a:latin typeface="Arial" pitchFamily="34" charset="0"/>
            </a:endParaRPr>
          </a:p>
        </p:txBody>
      </p:sp>
      <p:sp>
        <p:nvSpPr>
          <p:cNvPr id="525318" name="Text Box 6"/>
          <p:cNvSpPr txBox="1">
            <a:spLocks noChangeArrowheads="1"/>
          </p:cNvSpPr>
          <p:nvPr/>
        </p:nvSpPr>
        <p:spPr bwMode="gray">
          <a:xfrm>
            <a:off x="1009650" y="1363663"/>
            <a:ext cx="7545388" cy="396875"/>
          </a:xfrm>
          <a:prstGeom prst="rect">
            <a:avLst/>
          </a:prstGeom>
          <a:noFill/>
          <a:ln w="25400">
            <a:noFill/>
            <a:miter lim="800000"/>
            <a:headEnd/>
            <a:tailEnd/>
          </a:ln>
          <a:effectLst/>
        </p:spPr>
        <p:txBody>
          <a:bodyPr>
            <a:spAutoFit/>
          </a:bodyPr>
          <a:lstStyle/>
          <a:p>
            <a:pPr algn="ctr"/>
            <a:r>
              <a:rPr lang="en-US" sz="2000" b="1" dirty="0">
                <a:solidFill>
                  <a:srgbClr val="0070C0"/>
                </a:solidFill>
                <a:latin typeface="Arial Black" pitchFamily="34" charset="0"/>
              </a:rPr>
              <a:t>Means</a:t>
            </a:r>
          </a:p>
        </p:txBody>
      </p:sp>
      <p:grpSp>
        <p:nvGrpSpPr>
          <p:cNvPr id="2" name="Group 28"/>
          <p:cNvGrpSpPr>
            <a:grpSpLocks/>
          </p:cNvGrpSpPr>
          <p:nvPr/>
        </p:nvGrpSpPr>
        <p:grpSpPr bwMode="auto">
          <a:xfrm>
            <a:off x="900112" y="2611438"/>
            <a:ext cx="3022600" cy="822325"/>
            <a:chOff x="2977" y="1782"/>
            <a:chExt cx="1904" cy="518"/>
          </a:xfrm>
        </p:grpSpPr>
        <p:grpSp>
          <p:nvGrpSpPr>
            <p:cNvPr id="3" name="Group 17"/>
            <p:cNvGrpSpPr>
              <a:grpSpLocks/>
            </p:cNvGrpSpPr>
            <p:nvPr/>
          </p:nvGrpSpPr>
          <p:grpSpPr bwMode="auto">
            <a:xfrm>
              <a:off x="2977" y="1782"/>
              <a:ext cx="1318" cy="518"/>
              <a:chOff x="1096" y="2493"/>
              <a:chExt cx="1318" cy="518"/>
            </a:xfrm>
          </p:grpSpPr>
          <p:grpSp>
            <p:nvGrpSpPr>
              <p:cNvPr id="4" name="Group 18"/>
              <p:cNvGrpSpPr>
                <a:grpSpLocks/>
              </p:cNvGrpSpPr>
              <p:nvPr/>
            </p:nvGrpSpPr>
            <p:grpSpPr bwMode="auto">
              <a:xfrm>
                <a:off x="1565" y="2493"/>
                <a:ext cx="840" cy="518"/>
                <a:chOff x="1565" y="1332"/>
                <a:chExt cx="840" cy="518"/>
              </a:xfrm>
            </p:grpSpPr>
            <p:sp>
              <p:nvSpPr>
                <p:cNvPr id="525331" name="Text Box 19"/>
                <p:cNvSpPr txBox="1">
                  <a:spLocks noChangeArrowheads="1"/>
                </p:cNvSpPr>
                <p:nvPr/>
              </p:nvSpPr>
              <p:spPr bwMode="gray">
                <a:xfrm>
                  <a:off x="1565" y="1332"/>
                  <a:ext cx="237" cy="518"/>
                </a:xfrm>
                <a:prstGeom prst="rect">
                  <a:avLst/>
                </a:prstGeom>
                <a:noFill/>
                <a:ln w="38100">
                  <a:noFill/>
                  <a:miter lim="800000"/>
                  <a:headEnd/>
                  <a:tailEnd/>
                </a:ln>
                <a:effectLst/>
              </p:spPr>
              <p:txBody>
                <a:bodyPr wrap="none" lIns="0" tIns="0" rIns="0" bIns="0" anchor="b">
                  <a:spAutoFit/>
                </a:bodyPr>
                <a:lstStyle/>
                <a:p>
                  <a:r>
                    <a:rPr lang="en-US" sz="5400">
                      <a:sym typeface="Symbol" pitchFamily="18" charset="2"/>
                    </a:rPr>
                    <a:t></a:t>
                  </a:r>
                  <a:endParaRPr lang="en-US" sz="5400"/>
                </a:p>
              </p:txBody>
            </p:sp>
            <p:sp>
              <p:nvSpPr>
                <p:cNvPr id="525332" name="Line 20"/>
                <p:cNvSpPr>
                  <a:spLocks noChangeShapeType="1"/>
                </p:cNvSpPr>
                <p:nvPr/>
              </p:nvSpPr>
              <p:spPr bwMode="gray">
                <a:xfrm>
                  <a:off x="1792" y="1344"/>
                  <a:ext cx="613" cy="0"/>
                </a:xfrm>
                <a:prstGeom prst="line">
                  <a:avLst/>
                </a:prstGeom>
                <a:noFill/>
                <a:ln w="38100">
                  <a:solidFill>
                    <a:schemeClr val="tx1"/>
                  </a:solidFill>
                  <a:round/>
                  <a:headEnd/>
                  <a:tailEnd/>
                </a:ln>
                <a:effectLst/>
              </p:spPr>
              <p:txBody>
                <a:bodyPr lIns="0" tIns="0" rIns="0" bIns="0" anchor="b"/>
                <a:lstStyle/>
                <a:p>
                  <a:endParaRPr lang="en-US"/>
                </a:p>
              </p:txBody>
            </p:sp>
          </p:grpSp>
          <p:sp>
            <p:nvSpPr>
              <p:cNvPr id="525333" name="Line 21"/>
              <p:cNvSpPr>
                <a:spLocks noChangeShapeType="1"/>
              </p:cNvSpPr>
              <p:nvPr/>
            </p:nvSpPr>
            <p:spPr bwMode="gray">
              <a:xfrm flipH="1">
                <a:off x="1783" y="2724"/>
                <a:ext cx="631" cy="0"/>
              </a:xfrm>
              <a:prstGeom prst="line">
                <a:avLst/>
              </a:prstGeom>
              <a:noFill/>
              <a:ln w="38100">
                <a:solidFill>
                  <a:schemeClr val="tx1"/>
                </a:solidFill>
                <a:round/>
                <a:headEnd/>
                <a:tailEnd/>
              </a:ln>
              <a:effectLst/>
            </p:spPr>
            <p:txBody>
              <a:bodyPr lIns="0" tIns="0" rIns="0" bIns="0" anchor="b"/>
              <a:lstStyle/>
              <a:p>
                <a:endParaRPr lang="en-US"/>
              </a:p>
            </p:txBody>
          </p:sp>
          <p:sp>
            <p:nvSpPr>
              <p:cNvPr id="525334" name="Text Box 22"/>
              <p:cNvSpPr txBox="1">
                <a:spLocks noChangeArrowheads="1"/>
              </p:cNvSpPr>
              <p:nvPr/>
            </p:nvSpPr>
            <p:spPr bwMode="gray">
              <a:xfrm>
                <a:off x="1096" y="2639"/>
                <a:ext cx="356" cy="173"/>
              </a:xfrm>
              <a:prstGeom prst="rect">
                <a:avLst/>
              </a:prstGeom>
              <a:noFill/>
              <a:ln w="38100">
                <a:noFill/>
                <a:miter lim="800000"/>
                <a:headEnd/>
                <a:tailEnd/>
              </a:ln>
              <a:effectLst/>
            </p:spPr>
            <p:txBody>
              <a:bodyPr wrap="none" lIns="0" tIns="0" rIns="0" bIns="0" anchor="b">
                <a:spAutoFit/>
              </a:bodyPr>
              <a:lstStyle/>
              <a:p>
                <a:r>
                  <a:rPr lang="en-US" sz="1800">
                    <a:latin typeface="Arial" pitchFamily="34" charset="0"/>
                  </a:rPr>
                  <a:t> </a:t>
                </a:r>
                <a:r>
                  <a:rPr lang="en-US" sz="1800" b="1">
                    <a:latin typeface="Arial" pitchFamily="34" charset="0"/>
                  </a:rPr>
                  <a:t>SE =</a:t>
                </a:r>
              </a:p>
            </p:txBody>
          </p:sp>
          <p:sp>
            <p:nvSpPr>
              <p:cNvPr id="525335" name="Text Box 23"/>
              <p:cNvSpPr txBox="1">
                <a:spLocks noChangeArrowheads="1"/>
              </p:cNvSpPr>
              <p:nvPr/>
            </p:nvSpPr>
            <p:spPr bwMode="gray">
              <a:xfrm>
                <a:off x="1840" y="2551"/>
                <a:ext cx="532" cy="173"/>
              </a:xfrm>
              <a:prstGeom prst="rect">
                <a:avLst/>
              </a:prstGeom>
              <a:noFill/>
              <a:ln w="38100">
                <a:noFill/>
                <a:miter lim="800000"/>
                <a:headEnd/>
                <a:tailEnd/>
              </a:ln>
              <a:effectLst/>
            </p:spPr>
            <p:txBody>
              <a:bodyPr wrap="none" lIns="0" tIns="0" rIns="0" bIns="0" anchor="b">
                <a:spAutoFit/>
              </a:bodyPr>
              <a:lstStyle/>
              <a:p>
                <a:r>
                  <a:rPr lang="en-US" sz="1800"/>
                  <a:t>variance</a:t>
                </a:r>
              </a:p>
            </p:txBody>
          </p:sp>
          <p:sp>
            <p:nvSpPr>
              <p:cNvPr id="525336" name="Text Box 24"/>
              <p:cNvSpPr txBox="1">
                <a:spLocks noChangeArrowheads="1"/>
              </p:cNvSpPr>
              <p:nvPr/>
            </p:nvSpPr>
            <p:spPr bwMode="gray">
              <a:xfrm>
                <a:off x="2019" y="2791"/>
                <a:ext cx="121" cy="192"/>
              </a:xfrm>
              <a:prstGeom prst="rect">
                <a:avLst/>
              </a:prstGeom>
              <a:noFill/>
              <a:ln w="38100">
                <a:noFill/>
                <a:miter lim="800000"/>
                <a:headEnd/>
                <a:tailEnd/>
              </a:ln>
              <a:effectLst/>
            </p:spPr>
            <p:txBody>
              <a:bodyPr wrap="none" lIns="0" tIns="0" rIns="0" bIns="0" anchor="b">
                <a:spAutoFit/>
              </a:bodyPr>
              <a:lstStyle/>
              <a:p>
                <a:r>
                  <a:rPr lang="en-US" sz="2000"/>
                  <a:t>N</a:t>
                </a:r>
              </a:p>
            </p:txBody>
          </p:sp>
        </p:grpSp>
        <p:sp>
          <p:nvSpPr>
            <p:cNvPr id="525338" name="Text Box 26"/>
            <p:cNvSpPr txBox="1">
              <a:spLocks noChangeArrowheads="1"/>
            </p:cNvSpPr>
            <p:nvPr/>
          </p:nvSpPr>
          <p:spPr bwMode="gray">
            <a:xfrm>
              <a:off x="4371" y="1927"/>
              <a:ext cx="510" cy="211"/>
            </a:xfrm>
            <a:prstGeom prst="rect">
              <a:avLst/>
            </a:prstGeom>
            <a:noFill/>
            <a:ln w="38100">
              <a:noFill/>
              <a:miter lim="800000"/>
              <a:headEnd/>
              <a:tailEnd/>
            </a:ln>
            <a:effectLst/>
          </p:spPr>
          <p:txBody>
            <a:bodyPr wrap="none" lIns="0" tIns="0" rIns="0" bIns="0" anchor="b">
              <a:spAutoFit/>
            </a:bodyPr>
            <a:lstStyle/>
            <a:p>
              <a:r>
                <a:rPr lang="en-US" sz="2200"/>
                <a:t>= 0.11</a:t>
              </a:r>
            </a:p>
          </p:txBody>
        </p:sp>
      </p:grpSp>
      <p:grpSp>
        <p:nvGrpSpPr>
          <p:cNvPr id="5" name="Group 33"/>
          <p:cNvGrpSpPr>
            <a:grpSpLocks/>
          </p:cNvGrpSpPr>
          <p:nvPr/>
        </p:nvGrpSpPr>
        <p:grpSpPr bwMode="auto">
          <a:xfrm>
            <a:off x="981075" y="3521075"/>
            <a:ext cx="4810125" cy="822325"/>
            <a:chOff x="2404" y="1733"/>
            <a:chExt cx="3030" cy="518"/>
          </a:xfrm>
        </p:grpSpPr>
        <p:grpSp>
          <p:nvGrpSpPr>
            <p:cNvPr id="6" name="Group 8"/>
            <p:cNvGrpSpPr>
              <a:grpSpLocks/>
            </p:cNvGrpSpPr>
            <p:nvPr/>
          </p:nvGrpSpPr>
          <p:grpSpPr bwMode="auto">
            <a:xfrm>
              <a:off x="3163" y="1733"/>
              <a:ext cx="1318" cy="518"/>
              <a:chOff x="1096" y="2493"/>
              <a:chExt cx="1318" cy="518"/>
            </a:xfrm>
          </p:grpSpPr>
          <p:grpSp>
            <p:nvGrpSpPr>
              <p:cNvPr id="7" name="Group 9"/>
              <p:cNvGrpSpPr>
                <a:grpSpLocks/>
              </p:cNvGrpSpPr>
              <p:nvPr/>
            </p:nvGrpSpPr>
            <p:grpSpPr bwMode="auto">
              <a:xfrm>
                <a:off x="1565" y="2493"/>
                <a:ext cx="840" cy="518"/>
                <a:chOff x="1565" y="1332"/>
                <a:chExt cx="840" cy="518"/>
              </a:xfrm>
            </p:grpSpPr>
            <p:sp>
              <p:nvSpPr>
                <p:cNvPr id="525322" name="Text Box 10"/>
                <p:cNvSpPr txBox="1">
                  <a:spLocks noChangeArrowheads="1"/>
                </p:cNvSpPr>
                <p:nvPr/>
              </p:nvSpPr>
              <p:spPr bwMode="gray">
                <a:xfrm>
                  <a:off x="1565" y="1332"/>
                  <a:ext cx="237" cy="518"/>
                </a:xfrm>
                <a:prstGeom prst="rect">
                  <a:avLst/>
                </a:prstGeom>
                <a:noFill/>
                <a:ln w="38100">
                  <a:noFill/>
                  <a:miter lim="800000"/>
                  <a:headEnd/>
                  <a:tailEnd/>
                </a:ln>
                <a:effectLst/>
              </p:spPr>
              <p:txBody>
                <a:bodyPr wrap="none" lIns="0" tIns="0" rIns="0" bIns="0" anchor="b">
                  <a:spAutoFit/>
                </a:bodyPr>
                <a:lstStyle/>
                <a:p>
                  <a:r>
                    <a:rPr lang="en-US" sz="5400">
                      <a:sym typeface="Symbol" pitchFamily="18" charset="2"/>
                    </a:rPr>
                    <a:t></a:t>
                  </a:r>
                  <a:endParaRPr lang="en-US" sz="5400"/>
                </a:p>
              </p:txBody>
            </p:sp>
            <p:sp>
              <p:nvSpPr>
                <p:cNvPr id="525323" name="Line 11"/>
                <p:cNvSpPr>
                  <a:spLocks noChangeShapeType="1"/>
                </p:cNvSpPr>
                <p:nvPr/>
              </p:nvSpPr>
              <p:spPr bwMode="gray">
                <a:xfrm>
                  <a:off x="1792" y="1344"/>
                  <a:ext cx="613" cy="0"/>
                </a:xfrm>
                <a:prstGeom prst="line">
                  <a:avLst/>
                </a:prstGeom>
                <a:noFill/>
                <a:ln w="38100">
                  <a:solidFill>
                    <a:schemeClr val="tx1"/>
                  </a:solidFill>
                  <a:round/>
                  <a:headEnd/>
                  <a:tailEnd/>
                </a:ln>
                <a:effectLst/>
              </p:spPr>
              <p:txBody>
                <a:bodyPr lIns="0" tIns="0" rIns="0" bIns="0" anchor="b"/>
                <a:lstStyle/>
                <a:p>
                  <a:endParaRPr lang="en-US"/>
                </a:p>
              </p:txBody>
            </p:sp>
          </p:grpSp>
          <p:sp>
            <p:nvSpPr>
              <p:cNvPr id="525324" name="Line 12"/>
              <p:cNvSpPr>
                <a:spLocks noChangeShapeType="1"/>
              </p:cNvSpPr>
              <p:nvPr/>
            </p:nvSpPr>
            <p:spPr bwMode="gray">
              <a:xfrm flipH="1">
                <a:off x="1783" y="2724"/>
                <a:ext cx="631" cy="0"/>
              </a:xfrm>
              <a:prstGeom prst="line">
                <a:avLst/>
              </a:prstGeom>
              <a:noFill/>
              <a:ln w="38100">
                <a:solidFill>
                  <a:schemeClr val="tx1"/>
                </a:solidFill>
                <a:round/>
                <a:headEnd/>
                <a:tailEnd/>
              </a:ln>
              <a:effectLst/>
            </p:spPr>
            <p:txBody>
              <a:bodyPr lIns="0" tIns="0" rIns="0" bIns="0" anchor="b"/>
              <a:lstStyle/>
              <a:p>
                <a:endParaRPr lang="en-US"/>
              </a:p>
            </p:txBody>
          </p:sp>
          <p:sp>
            <p:nvSpPr>
              <p:cNvPr id="525325" name="Text Box 13"/>
              <p:cNvSpPr txBox="1">
                <a:spLocks noChangeArrowheads="1"/>
              </p:cNvSpPr>
              <p:nvPr/>
            </p:nvSpPr>
            <p:spPr bwMode="gray">
              <a:xfrm>
                <a:off x="1096" y="2639"/>
                <a:ext cx="0" cy="173"/>
              </a:xfrm>
              <a:prstGeom prst="rect">
                <a:avLst/>
              </a:prstGeom>
              <a:noFill/>
              <a:ln w="38100">
                <a:noFill/>
                <a:miter lim="800000"/>
                <a:headEnd/>
                <a:tailEnd/>
              </a:ln>
              <a:effectLst/>
            </p:spPr>
            <p:txBody>
              <a:bodyPr wrap="none" lIns="0" tIns="0" rIns="0" bIns="0" anchor="b">
                <a:spAutoFit/>
              </a:bodyPr>
              <a:lstStyle/>
              <a:p>
                <a:endParaRPr lang="en-US" sz="1800" b="1">
                  <a:latin typeface="Arial" pitchFamily="34" charset="0"/>
                </a:endParaRPr>
              </a:p>
            </p:txBody>
          </p:sp>
          <p:sp>
            <p:nvSpPr>
              <p:cNvPr id="525326" name="Text Box 14"/>
              <p:cNvSpPr txBox="1">
                <a:spLocks noChangeArrowheads="1"/>
              </p:cNvSpPr>
              <p:nvPr/>
            </p:nvSpPr>
            <p:spPr bwMode="gray">
              <a:xfrm>
                <a:off x="1921" y="2551"/>
                <a:ext cx="374" cy="173"/>
              </a:xfrm>
              <a:prstGeom prst="rect">
                <a:avLst/>
              </a:prstGeom>
              <a:noFill/>
              <a:ln w="38100">
                <a:noFill/>
                <a:miter lim="800000"/>
                <a:headEnd/>
                <a:tailEnd/>
              </a:ln>
              <a:effectLst/>
            </p:spPr>
            <p:txBody>
              <a:bodyPr wrap="none" lIns="0" tIns="0" rIns="0" bIns="0" anchor="b">
                <a:spAutoFit/>
              </a:bodyPr>
              <a:lstStyle/>
              <a:p>
                <a:pPr algn="ctr"/>
                <a:r>
                  <a:rPr lang="en-US" sz="1800"/>
                  <a:t>4.247</a:t>
                </a:r>
              </a:p>
            </p:txBody>
          </p:sp>
          <p:sp>
            <p:nvSpPr>
              <p:cNvPr id="525327" name="Text Box 15"/>
              <p:cNvSpPr txBox="1">
                <a:spLocks noChangeArrowheads="1"/>
              </p:cNvSpPr>
              <p:nvPr/>
            </p:nvSpPr>
            <p:spPr bwMode="gray">
              <a:xfrm>
                <a:off x="1942" y="2791"/>
                <a:ext cx="279" cy="192"/>
              </a:xfrm>
              <a:prstGeom prst="rect">
                <a:avLst/>
              </a:prstGeom>
              <a:noFill/>
              <a:ln w="38100">
                <a:noFill/>
                <a:miter lim="800000"/>
                <a:headEnd/>
                <a:tailEnd/>
              </a:ln>
              <a:effectLst/>
            </p:spPr>
            <p:txBody>
              <a:bodyPr wrap="none" lIns="0" tIns="0" rIns="0" bIns="0" anchor="b">
                <a:spAutoFit/>
              </a:bodyPr>
              <a:lstStyle/>
              <a:p>
                <a:pPr algn="ctr"/>
                <a:r>
                  <a:rPr lang="en-US" sz="2000"/>
                  <a:t>342</a:t>
                </a:r>
              </a:p>
            </p:txBody>
          </p:sp>
        </p:grpSp>
        <p:sp>
          <p:nvSpPr>
            <p:cNvPr id="525328" name="Text Box 16"/>
            <p:cNvSpPr txBox="1">
              <a:spLocks noChangeArrowheads="1"/>
            </p:cNvSpPr>
            <p:nvPr/>
          </p:nvSpPr>
          <p:spPr bwMode="gray">
            <a:xfrm>
              <a:off x="2404" y="1906"/>
              <a:ext cx="1224"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90% CI = +/- 1.64 *</a:t>
              </a:r>
            </a:p>
          </p:txBody>
        </p:sp>
        <p:sp>
          <p:nvSpPr>
            <p:cNvPr id="525339" name="Text Box 27"/>
            <p:cNvSpPr txBox="1">
              <a:spLocks noChangeArrowheads="1"/>
            </p:cNvSpPr>
            <p:nvPr/>
          </p:nvSpPr>
          <p:spPr bwMode="gray">
            <a:xfrm>
              <a:off x="4618" y="1863"/>
              <a:ext cx="816" cy="211"/>
            </a:xfrm>
            <a:prstGeom prst="rect">
              <a:avLst/>
            </a:prstGeom>
            <a:noFill/>
            <a:ln w="38100">
              <a:noFill/>
              <a:miter lim="800000"/>
              <a:headEnd/>
              <a:tailEnd/>
            </a:ln>
            <a:effectLst/>
          </p:spPr>
          <p:txBody>
            <a:bodyPr wrap="none" lIns="0" tIns="0" rIns="0" bIns="0" anchor="b">
              <a:spAutoFit/>
            </a:bodyPr>
            <a:lstStyle/>
            <a:p>
              <a:r>
                <a:rPr lang="en-US" sz="2200"/>
                <a:t>= +/- 0.18</a:t>
              </a:r>
            </a:p>
          </p:txBody>
        </p:sp>
      </p:grpSp>
      <p:sp>
        <p:nvSpPr>
          <p:cNvPr id="525344" name="Text Box 32"/>
          <p:cNvSpPr txBox="1">
            <a:spLocks noChangeArrowheads="1"/>
          </p:cNvSpPr>
          <p:nvPr/>
        </p:nvSpPr>
        <p:spPr bwMode="gray">
          <a:xfrm>
            <a:off x="2887663" y="4430713"/>
            <a:ext cx="3300412" cy="457200"/>
          </a:xfrm>
          <a:prstGeom prst="rect">
            <a:avLst/>
          </a:prstGeom>
          <a:noFill/>
          <a:ln w="38100">
            <a:noFill/>
            <a:miter lim="800000"/>
            <a:headEnd/>
            <a:tailEnd/>
          </a:ln>
          <a:effectLst/>
        </p:spPr>
        <p:txBody>
          <a:bodyPr wrap="none" lIns="0" tIns="0" rIns="0" bIns="0" anchor="b">
            <a:spAutoFit/>
          </a:bodyPr>
          <a:lstStyle/>
          <a:p>
            <a:r>
              <a:rPr lang="en-US" dirty="0"/>
              <a:t>Typical SPSS Output</a:t>
            </a:r>
          </a:p>
        </p:txBody>
      </p:sp>
      <p:sp>
        <p:nvSpPr>
          <p:cNvPr id="525346" name="Rectangle 34"/>
          <p:cNvSpPr>
            <a:spLocks noChangeArrowheads="1"/>
          </p:cNvSpPr>
          <p:nvPr/>
        </p:nvSpPr>
        <p:spPr bwMode="gray">
          <a:xfrm>
            <a:off x="6662738" y="2801938"/>
            <a:ext cx="304800" cy="1639887"/>
          </a:xfrm>
          <a:prstGeom prst="rect">
            <a:avLst/>
          </a:prstGeom>
          <a:solidFill>
            <a:srgbClr val="CCFFCC"/>
          </a:solidFill>
          <a:ln w="38100">
            <a:solidFill>
              <a:srgbClr val="00FF00"/>
            </a:solidFill>
            <a:miter lim="800000"/>
            <a:headEnd/>
            <a:tailEnd/>
          </a:ln>
          <a:effectLst/>
        </p:spPr>
        <p:txBody>
          <a:bodyPr wrap="none" lIns="0" tIns="0" rIns="0" bIns="0" anchor="ctr"/>
          <a:lstStyle/>
          <a:p>
            <a:endParaRPr lang="en-US"/>
          </a:p>
        </p:txBody>
      </p:sp>
      <p:sp>
        <p:nvSpPr>
          <p:cNvPr id="525347" name="Line 35"/>
          <p:cNvSpPr>
            <a:spLocks noChangeShapeType="1"/>
          </p:cNvSpPr>
          <p:nvPr/>
        </p:nvSpPr>
        <p:spPr bwMode="gray">
          <a:xfrm flipH="1">
            <a:off x="6473825" y="3571875"/>
            <a:ext cx="725488" cy="0"/>
          </a:xfrm>
          <a:prstGeom prst="line">
            <a:avLst/>
          </a:prstGeom>
          <a:noFill/>
          <a:ln w="38100">
            <a:solidFill>
              <a:schemeClr val="tx1"/>
            </a:solidFill>
            <a:round/>
            <a:headEnd/>
            <a:tailEnd/>
          </a:ln>
          <a:effectLst/>
        </p:spPr>
        <p:txBody>
          <a:bodyPr lIns="0" tIns="0" rIns="0" bIns="0" anchor="b"/>
          <a:lstStyle/>
          <a:p>
            <a:endParaRPr lang="en-US"/>
          </a:p>
        </p:txBody>
      </p:sp>
      <p:sp>
        <p:nvSpPr>
          <p:cNvPr id="525348" name="Text Box 36"/>
          <p:cNvSpPr txBox="1">
            <a:spLocks noChangeArrowheads="1"/>
          </p:cNvSpPr>
          <p:nvPr/>
        </p:nvSpPr>
        <p:spPr bwMode="gray">
          <a:xfrm>
            <a:off x="7340600" y="4297363"/>
            <a:ext cx="461963" cy="274637"/>
          </a:xfrm>
          <a:prstGeom prst="rect">
            <a:avLst/>
          </a:prstGeom>
          <a:noFill/>
          <a:ln w="38100">
            <a:noFill/>
            <a:miter lim="800000"/>
            <a:headEnd/>
            <a:tailEnd/>
          </a:ln>
          <a:effectLst/>
        </p:spPr>
        <p:txBody>
          <a:bodyPr wrap="none" lIns="0" tIns="0" rIns="0" bIns="0" anchor="b">
            <a:spAutoFit/>
          </a:bodyPr>
          <a:lstStyle/>
          <a:p>
            <a:pPr algn="ctr"/>
            <a:r>
              <a:rPr lang="en-US" sz="1800"/>
              <a:t>6.77</a:t>
            </a:r>
          </a:p>
        </p:txBody>
      </p:sp>
      <p:sp>
        <p:nvSpPr>
          <p:cNvPr id="525349" name="Text Box 37"/>
          <p:cNvSpPr txBox="1">
            <a:spLocks noChangeArrowheads="1"/>
          </p:cNvSpPr>
          <p:nvPr/>
        </p:nvSpPr>
        <p:spPr bwMode="gray">
          <a:xfrm>
            <a:off x="7345363" y="3425825"/>
            <a:ext cx="1276350" cy="274638"/>
          </a:xfrm>
          <a:prstGeom prst="rect">
            <a:avLst/>
          </a:prstGeom>
          <a:noFill/>
          <a:ln w="38100">
            <a:noFill/>
            <a:miter lim="800000"/>
            <a:headEnd/>
            <a:tailEnd/>
          </a:ln>
          <a:effectLst/>
        </p:spPr>
        <p:txBody>
          <a:bodyPr wrap="none" lIns="0" tIns="0" rIns="0" bIns="0" anchor="b">
            <a:spAutoFit/>
          </a:bodyPr>
          <a:lstStyle/>
          <a:p>
            <a:r>
              <a:rPr lang="en-US" sz="1800"/>
              <a:t>mean = 6.95</a:t>
            </a:r>
          </a:p>
        </p:txBody>
      </p:sp>
      <p:sp>
        <p:nvSpPr>
          <p:cNvPr id="525350" name="Text Box 38"/>
          <p:cNvSpPr txBox="1">
            <a:spLocks noChangeArrowheads="1"/>
          </p:cNvSpPr>
          <p:nvPr/>
        </p:nvSpPr>
        <p:spPr bwMode="gray">
          <a:xfrm>
            <a:off x="7339013" y="2640013"/>
            <a:ext cx="461962" cy="274637"/>
          </a:xfrm>
          <a:prstGeom prst="rect">
            <a:avLst/>
          </a:prstGeom>
          <a:noFill/>
          <a:ln w="38100">
            <a:noFill/>
            <a:miter lim="800000"/>
            <a:headEnd/>
            <a:tailEnd/>
          </a:ln>
          <a:effectLst/>
        </p:spPr>
        <p:txBody>
          <a:bodyPr wrap="none" lIns="0" tIns="0" rIns="0" bIns="0" anchor="b">
            <a:spAutoFit/>
          </a:bodyPr>
          <a:lstStyle/>
          <a:p>
            <a:pPr algn="ctr"/>
            <a:r>
              <a:rPr lang="en-US" sz="1800"/>
              <a:t>7.13</a:t>
            </a:r>
          </a:p>
        </p:txBody>
      </p:sp>
      <p:grpSp>
        <p:nvGrpSpPr>
          <p:cNvPr id="35" name="Group 34"/>
          <p:cNvGrpSpPr/>
          <p:nvPr/>
        </p:nvGrpSpPr>
        <p:grpSpPr>
          <a:xfrm>
            <a:off x="1041400" y="4845050"/>
            <a:ext cx="7426325" cy="1903413"/>
            <a:chOff x="1041400" y="4845050"/>
            <a:chExt cx="7426325" cy="1903413"/>
          </a:xfrm>
        </p:grpSpPr>
        <p:pic>
          <p:nvPicPr>
            <p:cNvPr id="525343" name="Picture 31"/>
            <p:cNvPicPr>
              <a:picLocks noChangeAspect="1" noChangeArrowheads="1"/>
            </p:cNvPicPr>
            <p:nvPr/>
          </p:nvPicPr>
          <p:blipFill>
            <a:blip r:embed="rId2" cstate="print"/>
            <a:srcRect/>
            <a:stretch>
              <a:fillRect/>
            </a:stretch>
          </p:blipFill>
          <p:spPr bwMode="gray">
            <a:xfrm>
              <a:off x="1041400" y="4845050"/>
              <a:ext cx="7426325" cy="1903413"/>
            </a:xfrm>
            <a:prstGeom prst="rect">
              <a:avLst/>
            </a:prstGeom>
            <a:noFill/>
            <a:ln w="9525">
              <a:noFill/>
              <a:miter lim="800000"/>
              <a:headEnd/>
              <a:tailEnd/>
            </a:ln>
            <a:effectLst/>
          </p:spPr>
        </p:pic>
        <p:sp>
          <p:nvSpPr>
            <p:cNvPr id="34" name="TextBox 33"/>
            <p:cNvSpPr txBox="1"/>
            <p:nvPr/>
          </p:nvSpPr>
          <p:spPr>
            <a:xfrm>
              <a:off x="1252270" y="5850148"/>
              <a:ext cx="1828800" cy="430887"/>
            </a:xfrm>
            <a:prstGeom prst="rect">
              <a:avLst/>
            </a:prstGeom>
            <a:solidFill>
              <a:schemeClr val="bg1"/>
            </a:solidFill>
          </p:spPr>
          <p:txBody>
            <a:bodyPr wrap="square" rtlCol="0">
              <a:spAutoFit/>
            </a:bodyPr>
            <a:lstStyle/>
            <a:p>
              <a:r>
                <a:rPr lang="en-US" sz="1100" dirty="0" smtClean="0">
                  <a:latin typeface="Arial Black" pitchFamily="34" charset="0"/>
                </a:rPr>
                <a:t>Overall tasting room performance</a:t>
              </a:r>
              <a:endParaRPr lang="en-US" sz="1100" dirty="0">
                <a:latin typeface="Arial Black" pitchFamily="34"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questionpro.files.wordpress.com/2010/02/istock_000009012363xsmall.jpg?w=208&amp;h=208">
            <a:hlinkClick r:id="rId2"/>
          </p:cNvPr>
          <p:cNvPicPr/>
          <p:nvPr/>
        </p:nvPicPr>
        <p:blipFill>
          <a:blip r:embed="rId3" cstate="print"/>
          <a:srcRect/>
          <a:stretch>
            <a:fillRect/>
          </a:stretch>
        </p:blipFill>
        <p:spPr bwMode="auto">
          <a:xfrm>
            <a:off x="7159625" y="304800"/>
            <a:ext cx="1984375" cy="19843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a:t>
            </a:r>
            <a:r>
              <a:rPr lang="en-US" dirty="0" smtClean="0">
                <a:solidFill>
                  <a:srgbClr val="0070C0"/>
                </a:solidFill>
              </a:rPr>
              <a:t>#2</a:t>
            </a:r>
            <a:r>
              <a:rPr lang="en-US" dirty="0" smtClean="0"/>
              <a:t> mistake in customer feedback surveys</a:t>
            </a:r>
            <a:endParaRPr lang="en-US" b="0" dirty="0"/>
          </a:p>
        </p:txBody>
      </p:sp>
      <p:sp>
        <p:nvSpPr>
          <p:cNvPr id="3" name="Content Placeholder 2"/>
          <p:cNvSpPr>
            <a:spLocks noGrp="1"/>
          </p:cNvSpPr>
          <p:nvPr>
            <p:ph idx="1"/>
          </p:nvPr>
        </p:nvSpPr>
        <p:spPr/>
        <p:txBody>
          <a:bodyPr/>
          <a:lstStyle/>
          <a:p>
            <a:r>
              <a:rPr lang="en-US" dirty="0" smtClean="0">
                <a:solidFill>
                  <a:srgbClr val="FF0000"/>
                </a:solidFill>
              </a:rPr>
              <a:t>Not segmenting your customers</a:t>
            </a:r>
          </a:p>
          <a:p>
            <a:pPr lvl="1"/>
            <a:r>
              <a:rPr lang="en-US" dirty="0" smtClean="0">
                <a:solidFill>
                  <a:srgbClr val="FF0000"/>
                </a:solidFill>
              </a:rPr>
              <a:t>Age Group</a:t>
            </a:r>
          </a:p>
          <a:p>
            <a:pPr lvl="1"/>
            <a:r>
              <a:rPr lang="en-US" dirty="0" smtClean="0">
                <a:solidFill>
                  <a:srgbClr val="FF0000"/>
                </a:solidFill>
              </a:rPr>
              <a:t>DTC channel</a:t>
            </a:r>
          </a:p>
          <a:p>
            <a:pPr lvl="1"/>
            <a:r>
              <a:rPr lang="en-US" dirty="0" smtClean="0">
                <a:solidFill>
                  <a:srgbClr val="FF0000"/>
                </a:solidFill>
              </a:rPr>
              <a:t>Etc.</a:t>
            </a:r>
            <a:endParaRPr lang="en-US" dirty="0" smtClean="0"/>
          </a:p>
          <a:p>
            <a:r>
              <a:rPr lang="en-US" dirty="0" smtClean="0"/>
              <a:t>Each segment is different: </a:t>
            </a:r>
            <a:r>
              <a:rPr lang="en-US" b="0" dirty="0" smtClean="0"/>
              <a:t>different needs, different drivers, different appraisals of KPI performance, etc.</a:t>
            </a:r>
          </a:p>
        </p:txBody>
      </p:sp>
      <p:pic>
        <p:nvPicPr>
          <p:cNvPr id="5" name="Picture 4" descr="http://questionpro.files.wordpress.com/2010/01/customer-segmentation.jpg?w=300&amp;h=300">
            <a:hlinkClick r:id="rId4"/>
          </p:cNvPr>
          <p:cNvPicPr/>
          <p:nvPr/>
        </p:nvPicPr>
        <p:blipFill>
          <a:blip r:embed="rId5" cstate="print"/>
          <a:srcRect/>
          <a:stretch>
            <a:fillRect/>
          </a:stretch>
        </p:blipFill>
        <p:spPr bwMode="auto">
          <a:xfrm>
            <a:off x="1524000" y="3657600"/>
            <a:ext cx="2855595" cy="2855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Bennett Valley Group</a:t>
            </a:r>
            <a:endParaRPr lang="en-US" dirty="0"/>
          </a:p>
        </p:txBody>
      </p:sp>
      <p:sp>
        <p:nvSpPr>
          <p:cNvPr id="3" name="Content Placeholder 2"/>
          <p:cNvSpPr>
            <a:spLocks noGrp="1"/>
          </p:cNvSpPr>
          <p:nvPr>
            <p:ph idx="1"/>
          </p:nvPr>
        </p:nvSpPr>
        <p:spPr/>
        <p:txBody>
          <a:bodyPr/>
          <a:lstStyle/>
          <a:p>
            <a:pPr>
              <a:buNone/>
            </a:pPr>
            <a:r>
              <a:rPr lang="en-US" dirty="0" smtClean="0"/>
              <a:t>We have been able to help our winery clients answer the detailed questions they have about their customers in order to grow direct to consumer sales.</a:t>
            </a:r>
          </a:p>
          <a:p>
            <a:pPr>
              <a:buNone/>
            </a:pPr>
            <a:r>
              <a:rPr lang="en-US" dirty="0" smtClean="0"/>
              <a:t>		</a:t>
            </a:r>
            <a:r>
              <a:rPr lang="en-US" dirty="0" err="1" smtClean="0">
                <a:hlinkClick r:id="rId2"/>
              </a:rPr>
              <a:t>www.bennettvalleygroup.com</a:t>
            </a:r>
            <a:r>
              <a:rPr lang="en-US" dirty="0" smtClean="0"/>
              <a:t> </a:t>
            </a:r>
          </a:p>
          <a:p>
            <a:pPr>
              <a:buNone/>
            </a:pPr>
            <a:endParaRPr lang="en-US" dirty="0" smtClean="0"/>
          </a:p>
          <a:p>
            <a:pPr>
              <a:buNone/>
            </a:pPr>
            <a:r>
              <a:rPr lang="en-US" dirty="0" smtClean="0"/>
              <a:t>How are we differentiated from other vendors? </a:t>
            </a:r>
          </a:p>
          <a:p>
            <a:pPr lvl="0"/>
            <a:r>
              <a:rPr lang="en-US" b="0" dirty="0" smtClean="0"/>
              <a:t>We have no overhead; our cost is much lower. </a:t>
            </a:r>
          </a:p>
          <a:p>
            <a:pPr lvl="0"/>
            <a:r>
              <a:rPr lang="en-US" b="0" dirty="0" smtClean="0"/>
              <a:t>We have only a few clients: you get our undivided attention. </a:t>
            </a:r>
          </a:p>
          <a:p>
            <a:pPr lvl="0"/>
            <a:r>
              <a:rPr lang="en-US" b="0" dirty="0" smtClean="0"/>
              <a:t>I do the analysis myself, as I teach statistics at College of Marin; you get to speak directly with the “mechanic” who does the work under the hood.</a:t>
            </a:r>
          </a:p>
          <a:p>
            <a:pPr lvl="0"/>
            <a:r>
              <a:rPr lang="en-US" b="0" dirty="0" smtClean="0"/>
              <a:t>We link your customer’s sales history to their attitudes and beliefs so that we can determine what levers to pull to increase sales through your DTC channels.</a:t>
            </a:r>
          </a:p>
          <a:p>
            <a:pPr lvl="0"/>
            <a:r>
              <a:rPr lang="en-US" b="0" dirty="0" smtClean="0"/>
              <a:t>Our results are “actionable” giving you insights you can’t get elsewhere</a:t>
            </a:r>
            <a:endParaRPr lang="en-US" b="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questionpro.files.wordpress.com/2010/02/istock_000009012363xsmall.jpg?w=208&amp;h=208">
            <a:hlinkClick r:id="rId2"/>
          </p:cNvPr>
          <p:cNvPicPr/>
          <p:nvPr/>
        </p:nvPicPr>
        <p:blipFill>
          <a:blip r:embed="rId3" cstate="print"/>
          <a:srcRect/>
          <a:stretch>
            <a:fillRect/>
          </a:stretch>
        </p:blipFill>
        <p:spPr bwMode="auto">
          <a:xfrm>
            <a:off x="7159625" y="304800"/>
            <a:ext cx="1984375" cy="19843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a:t>
            </a:r>
            <a:r>
              <a:rPr lang="en-US" dirty="0" smtClean="0">
                <a:solidFill>
                  <a:srgbClr val="0070C0"/>
                </a:solidFill>
              </a:rPr>
              <a:t>#3</a:t>
            </a:r>
            <a:r>
              <a:rPr lang="en-US" dirty="0" smtClean="0"/>
              <a:t> mistake in customer feedback surveys</a:t>
            </a:r>
            <a:endParaRPr lang="en-US" dirty="0"/>
          </a:p>
        </p:txBody>
      </p:sp>
      <p:sp>
        <p:nvSpPr>
          <p:cNvPr id="3" name="Content Placeholder 2"/>
          <p:cNvSpPr>
            <a:spLocks noGrp="1"/>
          </p:cNvSpPr>
          <p:nvPr>
            <p:ph idx="1"/>
          </p:nvPr>
        </p:nvSpPr>
        <p:spPr/>
        <p:txBody>
          <a:bodyPr/>
          <a:lstStyle/>
          <a:p>
            <a:r>
              <a:rPr lang="en-US" dirty="0" smtClean="0">
                <a:solidFill>
                  <a:srgbClr val="FF0000"/>
                </a:solidFill>
              </a:rPr>
              <a:t>Not sharing the results</a:t>
            </a:r>
          </a:p>
          <a:p>
            <a:pPr lvl="1"/>
            <a:r>
              <a:rPr lang="en-US" dirty="0" smtClean="0">
                <a:solidFill>
                  <a:srgbClr val="0070C0"/>
                </a:solidFill>
              </a:rPr>
              <a:t>with front-facing employees</a:t>
            </a:r>
          </a:p>
          <a:p>
            <a:r>
              <a:rPr lang="en-US" dirty="0" smtClean="0"/>
              <a:t>Simply showing the grades to your employees and allowing them to see objectively how they’re doing through the eyes of real customers naturally changes employee behavior for the better.</a:t>
            </a:r>
          </a:p>
          <a:p>
            <a:r>
              <a:rPr lang="en-US" dirty="0" smtClean="0"/>
              <a:t>How do we know if we’re doing it right? Simple.  You should be able to ask the employees how they’re doing.  If they know how they’re being graded – even generally – then you have connected the feedback loop.</a:t>
            </a:r>
          </a:p>
          <a:p>
            <a:r>
              <a:rPr lang="en-US" dirty="0" smtClean="0"/>
              <a:t>If your employees don’t know how they’re doing, then that’s a problem.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questionpro.files.wordpress.com/2010/02/istock_000009012363xsmall.jpg?w=208&amp;h=208">
            <a:hlinkClick r:id="rId2"/>
          </p:cNvPr>
          <p:cNvPicPr/>
          <p:nvPr/>
        </p:nvPicPr>
        <p:blipFill>
          <a:blip r:embed="rId3" cstate="print"/>
          <a:srcRect/>
          <a:stretch>
            <a:fillRect/>
          </a:stretch>
        </p:blipFill>
        <p:spPr bwMode="auto">
          <a:xfrm>
            <a:off x="7159625" y="304800"/>
            <a:ext cx="1984375" cy="19843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a:t>
            </a:r>
            <a:r>
              <a:rPr lang="en-US" dirty="0" smtClean="0">
                <a:solidFill>
                  <a:srgbClr val="0070C0"/>
                </a:solidFill>
              </a:rPr>
              <a:t>#3</a:t>
            </a:r>
            <a:r>
              <a:rPr lang="en-US" dirty="0" smtClean="0"/>
              <a:t> mistake in customer feedback surveys </a:t>
            </a:r>
            <a:r>
              <a:rPr lang="en-US" b="0" dirty="0" smtClean="0"/>
              <a:t>(cont’d)</a:t>
            </a:r>
            <a:endParaRPr lang="en-US" b="0" dirty="0"/>
          </a:p>
        </p:txBody>
      </p:sp>
      <p:sp>
        <p:nvSpPr>
          <p:cNvPr id="3" name="Content Placeholder 2"/>
          <p:cNvSpPr>
            <a:spLocks noGrp="1"/>
          </p:cNvSpPr>
          <p:nvPr>
            <p:ph idx="1"/>
          </p:nvPr>
        </p:nvSpPr>
        <p:spPr/>
        <p:txBody>
          <a:bodyPr/>
          <a:lstStyle/>
          <a:p>
            <a:r>
              <a:rPr lang="en-US" dirty="0" smtClean="0"/>
              <a:t>What happens when we stop sharing? </a:t>
            </a:r>
            <a:r>
              <a:rPr lang="en-US" b="0" dirty="0" smtClean="0"/>
              <a:t>A couple of things.  First, the feedback loop stops functioning as employees stop receiving objective information about how they’re doing and how that compares to their peer locations.  That’s a huge potential gain in store performance for practically zero additional dollars left sitting on the table.</a:t>
            </a:r>
          </a:p>
          <a:p>
            <a:r>
              <a:rPr lang="en-US" dirty="0" smtClean="0"/>
              <a:t>Second, the initiative becomes a burden and a stress on front-line managers because it doesn’t capture the interest and momentum of employees.  </a:t>
            </a:r>
            <a:r>
              <a:rPr lang="en-US" b="0" dirty="0" smtClean="0"/>
              <a:t>And that’s a problem.  If employees aren’t interested and engaged in the idea of listening to objective customer feedback, then the measurement falls by the wayside when other priorities come up.</a:t>
            </a:r>
          </a:p>
          <a:p>
            <a:r>
              <a:rPr lang="en-US" dirty="0" smtClean="0"/>
              <a:t>Making it work.  </a:t>
            </a:r>
            <a:r>
              <a:rPr lang="en-US" b="0" dirty="0" smtClean="0"/>
              <a:t>The companies who make the most of customer feedback </a:t>
            </a:r>
            <a:r>
              <a:rPr lang="en-US" b="0" i="1" dirty="0" smtClean="0"/>
              <a:t>systematize</a:t>
            </a:r>
            <a:r>
              <a:rPr lang="en-US" b="0" dirty="0" smtClean="0"/>
              <a:t> the process of getting information to the front line.</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questionpro.files.wordpress.com/2010/02/istock_000009012363xsmall.jpg?w=208&amp;h=208">
            <a:hlinkClick r:id="rId2"/>
          </p:cNvPr>
          <p:cNvPicPr/>
          <p:nvPr/>
        </p:nvPicPr>
        <p:blipFill>
          <a:blip r:embed="rId3" cstate="print"/>
          <a:srcRect/>
          <a:stretch>
            <a:fillRect/>
          </a:stretch>
        </p:blipFill>
        <p:spPr bwMode="auto">
          <a:xfrm>
            <a:off x="7159625" y="304800"/>
            <a:ext cx="1984375" cy="19843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a:t>
            </a:r>
            <a:r>
              <a:rPr lang="en-US" dirty="0" smtClean="0">
                <a:solidFill>
                  <a:srgbClr val="0070C0"/>
                </a:solidFill>
              </a:rPr>
              <a:t>#3</a:t>
            </a:r>
            <a:r>
              <a:rPr lang="en-US" dirty="0" smtClean="0"/>
              <a:t> mistake in customer feedback surveys </a:t>
            </a:r>
            <a:r>
              <a:rPr lang="en-US" sz="2800" b="0" dirty="0" smtClean="0"/>
              <a:t>(cont’d)</a:t>
            </a:r>
            <a:endParaRPr lang="en-US" b="0" dirty="0"/>
          </a:p>
        </p:txBody>
      </p:sp>
      <p:sp>
        <p:nvSpPr>
          <p:cNvPr id="3" name="Content Placeholder 2"/>
          <p:cNvSpPr>
            <a:spLocks noGrp="1"/>
          </p:cNvSpPr>
          <p:nvPr>
            <p:ph idx="1"/>
          </p:nvPr>
        </p:nvSpPr>
        <p:spPr/>
        <p:txBody>
          <a:bodyPr/>
          <a:lstStyle/>
          <a:p>
            <a:r>
              <a:rPr lang="en-US" dirty="0" smtClean="0">
                <a:solidFill>
                  <a:srgbClr val="FF0000"/>
                </a:solidFill>
              </a:rPr>
              <a:t>Not sharing the results</a:t>
            </a:r>
          </a:p>
          <a:p>
            <a:pPr lvl="1"/>
            <a:r>
              <a:rPr lang="en-US" dirty="0" smtClean="0">
                <a:solidFill>
                  <a:srgbClr val="0070C0"/>
                </a:solidFill>
              </a:rPr>
              <a:t>with customers</a:t>
            </a:r>
          </a:p>
          <a:p>
            <a:r>
              <a:rPr lang="en-US" dirty="0" smtClean="0"/>
              <a:t>Sharing what you learned, “we are listening to you”, and what you are doing to improve, “we care”, increases</a:t>
            </a:r>
          </a:p>
          <a:p>
            <a:pPr lvl="1"/>
            <a:r>
              <a:rPr lang="en-US" dirty="0" smtClean="0"/>
              <a:t>customer engagement, </a:t>
            </a:r>
          </a:p>
          <a:p>
            <a:pPr lvl="1"/>
            <a:r>
              <a:rPr lang="en-US" dirty="0" smtClean="0"/>
              <a:t>loyalty, and the </a:t>
            </a:r>
          </a:p>
          <a:p>
            <a:pPr lvl="1"/>
            <a:r>
              <a:rPr lang="en-US" dirty="0" smtClean="0"/>
              <a:t>sense of connectedness with the winery.</a:t>
            </a:r>
          </a:p>
          <a:p>
            <a:r>
              <a:rPr lang="en-US" dirty="0" smtClean="0"/>
              <a:t>Increases future survey response rates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3"/>
          <p:cNvSpPr>
            <a:spLocks noChangeArrowheads="1"/>
          </p:cNvSpPr>
          <p:nvPr/>
        </p:nvSpPr>
        <p:spPr bwMode="auto">
          <a:xfrm>
            <a:off x="990600" y="304800"/>
            <a:ext cx="7924800" cy="523220"/>
          </a:xfrm>
          <a:prstGeom prst="rect">
            <a:avLst/>
          </a:prstGeom>
          <a:noFill/>
          <a:ln w="9525">
            <a:noFill/>
            <a:miter lim="800000"/>
            <a:headEnd/>
            <a:tailEnd/>
          </a:ln>
        </p:spPr>
        <p:txBody>
          <a:bodyPr>
            <a:spAutoFit/>
          </a:bodyPr>
          <a:lstStyle/>
          <a:p>
            <a:r>
              <a:rPr lang="en-US" sz="2800" b="1" dirty="0" smtClean="0">
                <a:solidFill>
                  <a:srgbClr val="275352"/>
                </a:solidFill>
                <a:latin typeface="Arial Black" pitchFamily="34" charset="0"/>
              </a:rPr>
              <a:t>Agenda</a:t>
            </a:r>
            <a:endParaRPr lang="en-US" sz="2400" b="1" dirty="0">
              <a:solidFill>
                <a:srgbClr val="275352"/>
              </a:solidFill>
              <a:latin typeface="Arial Black" pitchFamily="34" charset="0"/>
            </a:endParaRPr>
          </a:p>
        </p:txBody>
      </p:sp>
      <p:sp>
        <p:nvSpPr>
          <p:cNvPr id="16387" name="TextBox 8"/>
          <p:cNvSpPr txBox="1">
            <a:spLocks noChangeArrowheads="1"/>
          </p:cNvSpPr>
          <p:nvPr/>
        </p:nvSpPr>
        <p:spPr bwMode="auto">
          <a:xfrm>
            <a:off x="781050" y="4067416"/>
            <a:ext cx="622300" cy="584200"/>
          </a:xfrm>
          <a:prstGeom prst="rect">
            <a:avLst/>
          </a:prstGeom>
          <a:noFill/>
          <a:ln w="9525">
            <a:noFill/>
            <a:miter lim="800000"/>
            <a:headEnd/>
            <a:tailEnd/>
          </a:ln>
        </p:spPr>
        <p:txBody>
          <a:bodyPr wrap="none">
            <a:spAutoFit/>
          </a:bodyPr>
          <a:lstStyle/>
          <a:p>
            <a:r>
              <a:rPr lang="en-US" sz="3200" dirty="0">
                <a:solidFill>
                  <a:srgbClr val="C00000"/>
                </a:solidFill>
                <a:sym typeface="Wingdings" pitchFamily="2" charset="2"/>
              </a:rPr>
              <a:t></a:t>
            </a:r>
            <a:endParaRPr lang="en-US" sz="3200" dirty="0">
              <a:solidFill>
                <a:srgbClr val="C00000"/>
              </a:solidFill>
            </a:endParaRPr>
          </a:p>
        </p:txBody>
      </p:sp>
      <p:sp>
        <p:nvSpPr>
          <p:cNvPr id="16388" name="Rectangle 7"/>
          <p:cNvSpPr>
            <a:spLocks noChangeArrowheads="1"/>
          </p:cNvSpPr>
          <p:nvPr/>
        </p:nvSpPr>
        <p:spPr bwMode="auto">
          <a:xfrm>
            <a:off x="1447800" y="3581400"/>
            <a:ext cx="7086600" cy="400050"/>
          </a:xfrm>
          <a:prstGeom prst="rect">
            <a:avLst/>
          </a:prstGeom>
          <a:solidFill>
            <a:srgbClr val="C4D0C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89" name="Rectangle 7"/>
          <p:cNvSpPr>
            <a:spLocks noChangeArrowheads="1"/>
          </p:cNvSpPr>
          <p:nvPr/>
        </p:nvSpPr>
        <p:spPr bwMode="auto">
          <a:xfrm>
            <a:off x="1447800" y="2371725"/>
            <a:ext cx="7086600" cy="401638"/>
          </a:xfrm>
          <a:prstGeom prst="rect">
            <a:avLst/>
          </a:prstGeom>
          <a:solidFill>
            <a:srgbClr val="AE2D2B"/>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0" name="Rectangle 7"/>
          <p:cNvSpPr>
            <a:spLocks noChangeArrowheads="1"/>
          </p:cNvSpPr>
          <p:nvPr/>
        </p:nvSpPr>
        <p:spPr bwMode="auto">
          <a:xfrm>
            <a:off x="1447800" y="4175456"/>
            <a:ext cx="7086600" cy="400050"/>
          </a:xfrm>
          <a:prstGeom prst="rect">
            <a:avLst/>
          </a:prstGeom>
          <a:solidFill>
            <a:srgbClr val="FFCB23"/>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1" name="Rectangle 7"/>
          <p:cNvSpPr>
            <a:spLocks noChangeArrowheads="1"/>
          </p:cNvSpPr>
          <p:nvPr/>
        </p:nvSpPr>
        <p:spPr bwMode="auto">
          <a:xfrm>
            <a:off x="1447800" y="4785056"/>
            <a:ext cx="7086600" cy="400050"/>
          </a:xfrm>
          <a:prstGeom prst="rect">
            <a:avLst/>
          </a:prstGeom>
          <a:solidFill>
            <a:srgbClr val="23458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2" name="Rectangle 7"/>
          <p:cNvSpPr>
            <a:spLocks noChangeArrowheads="1"/>
          </p:cNvSpPr>
          <p:nvPr/>
        </p:nvSpPr>
        <p:spPr bwMode="auto">
          <a:xfrm>
            <a:off x="1447800" y="2981325"/>
            <a:ext cx="7086600" cy="400050"/>
          </a:xfrm>
          <a:prstGeom prst="rect">
            <a:avLst/>
          </a:prstGeom>
          <a:solidFill>
            <a:srgbClr val="6D6A86"/>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3" name="Rectangle 7"/>
          <p:cNvSpPr>
            <a:spLocks noChangeArrowheads="1"/>
          </p:cNvSpPr>
          <p:nvPr/>
        </p:nvSpPr>
        <p:spPr bwMode="auto">
          <a:xfrm>
            <a:off x="1447800" y="1752600"/>
            <a:ext cx="7086600" cy="401638"/>
          </a:xfrm>
          <a:prstGeom prst="rect">
            <a:avLst/>
          </a:prstGeom>
          <a:solidFill>
            <a:srgbClr val="275352"/>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4" name="Content Placeholder 2"/>
          <p:cNvSpPr>
            <a:spLocks noGrp="1"/>
          </p:cNvSpPr>
          <p:nvPr>
            <p:ph idx="1"/>
          </p:nvPr>
        </p:nvSpPr>
        <p:spPr>
          <a:xfrm>
            <a:off x="1447800" y="1774825"/>
            <a:ext cx="7162800" cy="3254375"/>
          </a:xfrm>
        </p:spPr>
        <p:txBody>
          <a:bodyPr/>
          <a:lstStyle/>
          <a:p>
            <a:r>
              <a:rPr lang="en-US" sz="1600" dirty="0" smtClean="0">
                <a:solidFill>
                  <a:schemeClr val="bg1"/>
                </a:solidFill>
              </a:rPr>
              <a:t>Bennett Valley Group </a:t>
            </a:r>
            <a:r>
              <a:rPr lang="en-US" sz="1100" i="1" dirty="0" smtClean="0">
                <a:solidFill>
                  <a:schemeClr val="bg1"/>
                </a:solidFill>
              </a:rPr>
              <a:t>“Who are you?”</a:t>
            </a:r>
          </a:p>
          <a:p>
            <a:endParaRPr lang="en-US" sz="1100" i="1" dirty="0" smtClean="0">
              <a:solidFill>
                <a:schemeClr val="bg1"/>
              </a:solidFill>
            </a:endParaRPr>
          </a:p>
          <a:p>
            <a:r>
              <a:rPr lang="en-US" sz="1600" dirty="0" smtClean="0">
                <a:solidFill>
                  <a:schemeClr val="bg1"/>
                </a:solidFill>
              </a:rPr>
              <a:t>Business Case</a:t>
            </a:r>
            <a:r>
              <a:rPr lang="en-US" dirty="0" smtClean="0">
                <a:solidFill>
                  <a:schemeClr val="bg1"/>
                </a:solidFill>
              </a:rPr>
              <a:t>  </a:t>
            </a:r>
            <a:r>
              <a:rPr lang="en-US" sz="1100" i="1" dirty="0" smtClean="0">
                <a:solidFill>
                  <a:schemeClr val="bg1"/>
                </a:solidFill>
              </a:rPr>
              <a:t>“Why do I need customer feedback surveys?”</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Survey Design</a:t>
            </a:r>
            <a:r>
              <a:rPr lang="en-US" sz="1100" dirty="0" smtClean="0">
                <a:solidFill>
                  <a:schemeClr val="bg1"/>
                </a:solidFill>
              </a:rPr>
              <a:t>  “</a:t>
            </a:r>
            <a:r>
              <a:rPr lang="en-US" sz="1100" i="1" dirty="0" smtClean="0">
                <a:solidFill>
                  <a:schemeClr val="bg1"/>
                </a:solidFill>
              </a:rPr>
              <a:t>How do I create a short tasting room survey?</a:t>
            </a:r>
            <a:r>
              <a:rPr lang="en-US" sz="1600" i="1" dirty="0" smtClean="0">
                <a:solidFill>
                  <a:schemeClr val="bg1"/>
                </a:solidFill>
              </a:rPr>
              <a:t>”</a:t>
            </a:r>
            <a:endParaRPr lang="en-US" sz="1600" dirty="0" smtClean="0"/>
          </a:p>
          <a:p>
            <a:endParaRPr lang="en-US" sz="1600" dirty="0" smtClean="0"/>
          </a:p>
          <a:p>
            <a:r>
              <a:rPr lang="en-US" sz="1600" dirty="0" smtClean="0"/>
              <a:t>Survey Results</a:t>
            </a:r>
            <a:r>
              <a:rPr lang="en-US" dirty="0" smtClean="0"/>
              <a:t>  </a:t>
            </a:r>
            <a:r>
              <a:rPr lang="en-US" sz="1100" dirty="0" smtClean="0"/>
              <a:t>“</a:t>
            </a:r>
            <a:r>
              <a:rPr lang="en-US" sz="1100" i="1" dirty="0" smtClean="0"/>
              <a:t>What are the pitfalls”?”</a:t>
            </a:r>
            <a:endParaRPr lang="en-US" dirty="0" smtClean="0"/>
          </a:p>
          <a:p>
            <a:endParaRPr lang="en-US" dirty="0" smtClean="0">
              <a:solidFill>
                <a:schemeClr val="bg1"/>
              </a:solidFill>
            </a:endParaRPr>
          </a:p>
          <a:p>
            <a:r>
              <a:rPr lang="en-US" sz="1600" dirty="0" smtClean="0"/>
              <a:t>Benchmarking  </a:t>
            </a:r>
            <a:r>
              <a:rPr lang="en-US" sz="1100" i="1" dirty="0" smtClean="0"/>
              <a:t>“How does my winery performance compare”?”</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Questions and Answers </a:t>
            </a:r>
            <a:r>
              <a:rPr lang="en-US" sz="1100" i="1" dirty="0" smtClean="0">
                <a:solidFill>
                  <a:schemeClr val="bg1"/>
                </a:solidFill>
              </a:rPr>
              <a:t>“What questions do you have?”</a:t>
            </a:r>
            <a:endParaRPr lang="en-US" i="1" dirty="0" smtClean="0">
              <a:solidFill>
                <a:schemeClr val="bg1"/>
              </a:solidFill>
            </a:endParaRPr>
          </a:p>
          <a:p>
            <a:endParaRPr lang="en-US" dirty="0" smtClean="0"/>
          </a:p>
          <a:p>
            <a:r>
              <a:rPr lang="en-US" sz="1600" dirty="0" smtClean="0">
                <a:solidFill>
                  <a:schemeClr val="bg1"/>
                </a:solidFill>
              </a:rPr>
              <a:t>Next Steps</a:t>
            </a:r>
            <a:r>
              <a:rPr lang="en-US" dirty="0" smtClean="0">
                <a:solidFill>
                  <a:schemeClr val="bg1"/>
                </a:solidFill>
              </a:rPr>
              <a:t>  </a:t>
            </a:r>
            <a:r>
              <a:rPr lang="en-US" sz="1100" i="1" dirty="0" smtClean="0">
                <a:solidFill>
                  <a:schemeClr val="bg1"/>
                </a:solidFill>
              </a:rPr>
              <a:t>“Where do we go from here?”</a:t>
            </a:r>
            <a:endParaRPr lang="en-US" i="1" dirty="0" smtClean="0">
              <a:solidFill>
                <a:schemeClr val="bg1"/>
              </a:solidFill>
            </a:endParaRPr>
          </a:p>
          <a:p>
            <a:endParaRPr lang="en-US" dirty="0" smtClean="0"/>
          </a:p>
          <a:p>
            <a:endParaRPr lang="en-US" dirty="0" smtClean="0"/>
          </a:p>
        </p:txBody>
      </p:sp>
    </p:spTree>
    <p:extLst>
      <p:ext uri="{BB962C8B-B14F-4D97-AF65-F5344CB8AC3E}">
        <p14:creationId xmlns:p14="http://schemas.microsoft.com/office/powerpoint/2010/main" val="1400239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questionpro.files.wordpress.com/2010/02/istock_000011005721xsmall.jpg?w=150&amp;h=149">
            <a:hlinkClick r:id="rId2"/>
          </p:cNvPr>
          <p:cNvPicPr/>
          <p:nvPr/>
        </p:nvPicPr>
        <p:blipFill>
          <a:blip r:embed="rId3" cstate="print"/>
          <a:srcRect/>
          <a:stretch>
            <a:fillRect/>
          </a:stretch>
        </p:blipFill>
        <p:spPr bwMode="auto">
          <a:xfrm>
            <a:off x="5368646" y="1384736"/>
            <a:ext cx="3470554" cy="3429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Moving your winery forward in 2010</a:t>
            </a:r>
            <a:endParaRPr lang="en-US" dirty="0"/>
          </a:p>
        </p:txBody>
      </p:sp>
      <p:sp>
        <p:nvSpPr>
          <p:cNvPr id="3" name="Content Placeholder 2"/>
          <p:cNvSpPr>
            <a:spLocks noGrp="1"/>
          </p:cNvSpPr>
          <p:nvPr>
            <p:ph idx="1"/>
          </p:nvPr>
        </p:nvSpPr>
        <p:spPr/>
        <p:txBody>
          <a:bodyPr/>
          <a:lstStyle/>
          <a:p>
            <a:r>
              <a:rPr lang="en-US" dirty="0" smtClean="0"/>
              <a:t>Benchmark your winery performance against your competitors in key areas of performance</a:t>
            </a:r>
          </a:p>
          <a:p>
            <a:pPr lvl="1"/>
            <a:r>
              <a:rPr lang="en-US" dirty="0" smtClean="0"/>
              <a:t>Customer experience benchmarking</a:t>
            </a:r>
          </a:p>
          <a:p>
            <a:pPr lvl="2"/>
            <a:r>
              <a:rPr lang="en-US" dirty="0" smtClean="0"/>
              <a:t>Across points of interaction</a:t>
            </a:r>
          </a:p>
          <a:p>
            <a:pPr lvl="1"/>
            <a:r>
              <a:rPr lang="en-US" dirty="0" smtClean="0"/>
              <a:t>In various segments</a:t>
            </a:r>
          </a:p>
          <a:p>
            <a:pPr lvl="2"/>
            <a:r>
              <a:rPr lang="en-US" dirty="0" smtClean="0"/>
              <a:t>Age group</a:t>
            </a:r>
          </a:p>
          <a:p>
            <a:pPr lvl="2"/>
            <a:r>
              <a:rPr lang="en-US" dirty="0" smtClean="0"/>
              <a:t>DTC channel</a:t>
            </a:r>
          </a:p>
          <a:p>
            <a:pPr lvl="2"/>
            <a:r>
              <a:rPr lang="en-US" dirty="0" smtClean="0"/>
              <a:t>Etc.</a:t>
            </a:r>
          </a:p>
          <a:p>
            <a:r>
              <a:rPr lang="en-US" dirty="0" smtClean="0"/>
              <a:t>Create and implement action plans to improve performance</a:t>
            </a:r>
          </a:p>
          <a:p>
            <a:r>
              <a:rPr lang="en-US" dirty="0" smtClean="0"/>
              <a:t>Monitor performance</a:t>
            </a:r>
          </a:p>
          <a:p>
            <a:r>
              <a:rPr lang="en-US" dirty="0" smtClean="0"/>
              <a:t>Repeat….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753619" y="1631041"/>
            <a:ext cx="8401050" cy="52673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Brand Attribute Benchmarks</a:t>
            </a:r>
            <a:br>
              <a:rPr lang="en-US" dirty="0" smtClean="0"/>
            </a:br>
            <a:r>
              <a:rPr lang="en-US" dirty="0" smtClean="0">
                <a:solidFill>
                  <a:srgbClr val="0070C0"/>
                </a:solidFill>
              </a:rPr>
              <a:t>Your Winery (for each segment)</a:t>
            </a:r>
            <a:endParaRPr lang="en-US" dirty="0">
              <a:solidFill>
                <a:srgbClr val="0070C0"/>
              </a:solidFill>
            </a:endParaRPr>
          </a:p>
        </p:txBody>
      </p:sp>
      <p:sp>
        <p:nvSpPr>
          <p:cNvPr id="8" name="Oval 7"/>
          <p:cNvSpPr/>
          <p:nvPr/>
        </p:nvSpPr>
        <p:spPr>
          <a:xfrm>
            <a:off x="5625152" y="4038600"/>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79192" y="4191000"/>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00248" y="3810000"/>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24600" y="1263134"/>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00437" y="1230868"/>
            <a:ext cx="2267993" cy="369332"/>
          </a:xfrm>
          <a:prstGeom prst="rect">
            <a:avLst/>
          </a:prstGeom>
          <a:noFill/>
        </p:spPr>
        <p:txBody>
          <a:bodyPr wrap="none" rtlCol="0">
            <a:spAutoFit/>
          </a:bodyPr>
          <a:lstStyle/>
          <a:p>
            <a:r>
              <a:rPr lang="en-US" sz="1800" dirty="0" smtClean="0">
                <a:solidFill>
                  <a:srgbClr val="FF0000"/>
                </a:solidFill>
                <a:latin typeface="Arial Black" pitchFamily="34" charset="0"/>
              </a:rPr>
              <a:t>= Problem Areas</a:t>
            </a:r>
            <a:endParaRPr lang="en-US" sz="1800" dirty="0">
              <a:solidFill>
                <a:srgbClr val="FF0000"/>
              </a:solidFill>
              <a:latin typeface="Arial Black" pitchFamily="34" charset="0"/>
            </a:endParaRPr>
          </a:p>
        </p:txBody>
      </p:sp>
      <p:sp>
        <p:nvSpPr>
          <p:cNvPr id="3" name="Rectangle 2"/>
          <p:cNvSpPr/>
          <p:nvPr/>
        </p:nvSpPr>
        <p:spPr>
          <a:xfrm>
            <a:off x="2438400" y="6019800"/>
            <a:ext cx="45720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 Point Experience Benchmarks</a:t>
            </a:r>
            <a:br>
              <a:rPr lang="en-US" dirty="0" smtClean="0"/>
            </a:br>
            <a:r>
              <a:rPr lang="en-US" dirty="0" smtClean="0">
                <a:solidFill>
                  <a:srgbClr val="0070C0"/>
                </a:solidFill>
              </a:rPr>
              <a:t>Your Winery (for each segment)</a:t>
            </a:r>
            <a:endParaRPr lang="en-US"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762000" y="1631041"/>
            <a:ext cx="8401050" cy="5267325"/>
          </a:xfrm>
          <a:prstGeom prst="rect">
            <a:avLst/>
          </a:prstGeom>
          <a:noFill/>
          <a:ln w="9525">
            <a:noFill/>
            <a:miter lim="800000"/>
            <a:headEnd/>
            <a:tailEnd/>
          </a:ln>
          <a:effectLst/>
        </p:spPr>
      </p:pic>
      <p:sp>
        <p:nvSpPr>
          <p:cNvPr id="6" name="Oval 5"/>
          <p:cNvSpPr/>
          <p:nvPr/>
        </p:nvSpPr>
        <p:spPr>
          <a:xfrm>
            <a:off x="1752600" y="3173104"/>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89496" y="3352800"/>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95600" y="3124200"/>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86952" y="3110552"/>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80496" y="3243616"/>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24600" y="6280666"/>
            <a:ext cx="4572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00437" y="6248400"/>
            <a:ext cx="2267993" cy="369332"/>
          </a:xfrm>
          <a:prstGeom prst="rect">
            <a:avLst/>
          </a:prstGeom>
          <a:noFill/>
        </p:spPr>
        <p:txBody>
          <a:bodyPr wrap="none" rtlCol="0">
            <a:spAutoFit/>
          </a:bodyPr>
          <a:lstStyle/>
          <a:p>
            <a:r>
              <a:rPr lang="en-US" sz="1800" dirty="0" smtClean="0">
                <a:solidFill>
                  <a:srgbClr val="FF0000"/>
                </a:solidFill>
                <a:latin typeface="Arial Black" pitchFamily="34" charset="0"/>
              </a:rPr>
              <a:t>= Problem Areas</a:t>
            </a:r>
            <a:endParaRPr lang="en-US" sz="1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Benchmarks</a:t>
            </a:r>
            <a:endParaRPr lang="en-US" dirty="0"/>
          </a:p>
        </p:txBody>
      </p:sp>
      <p:sp>
        <p:nvSpPr>
          <p:cNvPr id="3" name="Content Placeholder 2"/>
          <p:cNvSpPr>
            <a:spLocks noGrp="1"/>
          </p:cNvSpPr>
          <p:nvPr>
            <p:ph idx="1"/>
          </p:nvPr>
        </p:nvSpPr>
        <p:spPr/>
        <p:txBody>
          <a:bodyPr/>
          <a:lstStyle/>
          <a:p>
            <a:r>
              <a:rPr lang="en-US" dirty="0" smtClean="0"/>
              <a:t>There many other benchmarks….</a:t>
            </a:r>
          </a:p>
          <a:p>
            <a:r>
              <a:rPr lang="en-US" dirty="0" smtClean="0"/>
              <a:t>Here is one that is the “acid test”:</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81200" y="2498725"/>
            <a:ext cx="5075607" cy="359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with Ross Goodwin</a:t>
            </a:r>
            <a:br>
              <a:rPr lang="en-US" dirty="0" smtClean="0"/>
            </a:br>
            <a:r>
              <a:rPr lang="en-US" sz="2400" dirty="0" smtClean="0"/>
              <a:t>Bennett Valley Group</a:t>
            </a:r>
            <a:endParaRPr lang="en-US" dirty="0"/>
          </a:p>
        </p:txBody>
      </p:sp>
      <p:sp>
        <p:nvSpPr>
          <p:cNvPr id="5" name="Content Placeholder 4"/>
          <p:cNvSpPr>
            <a:spLocks noGrp="1"/>
          </p:cNvSpPr>
          <p:nvPr>
            <p:ph idx="1"/>
          </p:nvPr>
        </p:nvSpPr>
        <p:spPr>
          <a:xfrm>
            <a:off x="762000" y="5181600"/>
            <a:ext cx="7848600" cy="1295400"/>
          </a:xfrm>
        </p:spPr>
        <p:txBody>
          <a:bodyPr/>
          <a:lstStyle/>
          <a:p>
            <a:pPr>
              <a:buNone/>
            </a:pPr>
            <a:r>
              <a:rPr lang="en-US" dirty="0" smtClean="0"/>
              <a:t>Mobile</a:t>
            </a:r>
            <a:r>
              <a:rPr lang="en-US" dirty="0" smtClean="0"/>
              <a:t>:     707.799.3124 </a:t>
            </a:r>
          </a:p>
          <a:p>
            <a:pPr>
              <a:buNone/>
            </a:pPr>
            <a:r>
              <a:rPr lang="en-US" dirty="0" smtClean="0"/>
              <a:t>Email:	     </a:t>
            </a:r>
            <a:r>
              <a:rPr lang="en-US" u="sng" dirty="0" smtClean="0">
                <a:hlinkClick r:id="rId2"/>
              </a:rPr>
              <a:t>ross@bennettvalleygroup.com</a:t>
            </a:r>
            <a:r>
              <a:rPr lang="en-US" dirty="0" smtClean="0"/>
              <a:t> </a:t>
            </a:r>
            <a:endParaRPr lang="en-US" dirty="0" smtClean="0"/>
          </a:p>
          <a:p>
            <a:pPr>
              <a:buNone/>
            </a:pPr>
            <a:r>
              <a:rPr lang="en-US" dirty="0" smtClean="0"/>
              <a:t>Website:  </a:t>
            </a:r>
            <a:r>
              <a:rPr lang="en-US" u="sng" dirty="0" err="1" smtClean="0">
                <a:hlinkClick r:id="rId3"/>
              </a:rPr>
              <a:t>www.bennettvalleygroup.com</a:t>
            </a:r>
            <a:endParaRPr lang="en-US" dirty="0" smtClean="0"/>
          </a:p>
          <a:p>
            <a:pPr>
              <a:buNone/>
            </a:pPr>
            <a:endParaRPr lang="en-US" dirty="0"/>
          </a:p>
        </p:txBody>
      </p:sp>
      <p:pic>
        <p:nvPicPr>
          <p:cNvPr id="4" name="Picture 3" descr="http://questionpro.files.wordpress.com/2009/12/istock_000005290011xsmall.jpg?w=139&amp;h=150">
            <a:hlinkClick r:id="rId4"/>
          </p:cNvPr>
          <p:cNvPicPr/>
          <p:nvPr/>
        </p:nvPicPr>
        <p:blipFill>
          <a:blip r:embed="rId5" cstate="print"/>
          <a:srcRect/>
          <a:stretch>
            <a:fillRect/>
          </a:stretch>
        </p:blipFill>
        <p:spPr bwMode="auto">
          <a:xfrm>
            <a:off x="914400" y="1447800"/>
            <a:ext cx="2971800" cy="320335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7543800" y="228600"/>
            <a:ext cx="1400175" cy="1676400"/>
          </a:xfrm>
          <a:prstGeom prst="rect">
            <a:avLst/>
          </a:prstGeom>
          <a:noFill/>
          <a:ln w="9525">
            <a:noFill/>
            <a:miter lim="800000"/>
            <a:headEnd/>
            <a:tailEnd/>
          </a:ln>
        </p:spPr>
      </p:pic>
      <p:pic>
        <p:nvPicPr>
          <p:cNvPr id="6" name="Picture 2"/>
          <p:cNvPicPr>
            <a:picLocks noChangeAspect="1" noChangeArrowheads="1"/>
          </p:cNvPicPr>
          <p:nvPr/>
        </p:nvPicPr>
        <p:blipFill>
          <a:blip r:embed="rId7" cstate="print"/>
          <a:srcRect/>
          <a:stretch>
            <a:fillRect/>
          </a:stretch>
        </p:blipFill>
        <p:spPr bwMode="auto">
          <a:xfrm>
            <a:off x="4148138" y="3329493"/>
            <a:ext cx="4995862" cy="21569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937940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smtClean="0"/>
              <a:t>Our </a:t>
            </a:r>
            <a:r>
              <a:rPr lang="en-US" dirty="0" smtClean="0"/>
              <a:t>clients</a:t>
            </a:r>
            <a:br>
              <a:rPr lang="en-US" dirty="0" smtClean="0"/>
            </a:br>
            <a:r>
              <a:rPr lang="en-US" sz="1600" b="0" dirty="0" smtClean="0"/>
              <a:t>Updated 2016</a:t>
            </a:r>
            <a:endParaRPr lang="en-US" b="0" dirty="0"/>
          </a:p>
        </p:txBody>
      </p:sp>
      <p:sp>
        <p:nvSpPr>
          <p:cNvPr id="3" name="Content Placeholder 2"/>
          <p:cNvSpPr>
            <a:spLocks noGrp="1"/>
          </p:cNvSpPr>
          <p:nvPr>
            <p:ph idx="1"/>
          </p:nvPr>
        </p:nvSpPr>
        <p:spPr>
          <a:xfrm>
            <a:off x="762000" y="1295400"/>
            <a:ext cx="8229600" cy="4525963"/>
          </a:xfrm>
        </p:spPr>
        <p:txBody>
          <a:bodyPr/>
          <a:lstStyle/>
          <a:p>
            <a:r>
              <a:rPr lang="en-US" sz="1600" b="0" dirty="0"/>
              <a:t>Chateau Montelena</a:t>
            </a:r>
          </a:p>
          <a:p>
            <a:r>
              <a:rPr lang="en-US" sz="1600" b="0" dirty="0"/>
              <a:t>Cakebread Cellars</a:t>
            </a:r>
          </a:p>
          <a:p>
            <a:r>
              <a:rPr lang="en-US" sz="1600" b="0" dirty="0"/>
              <a:t>Chappellet Winery</a:t>
            </a:r>
          </a:p>
          <a:p>
            <a:r>
              <a:rPr lang="en-US" sz="1600" b="0" dirty="0"/>
              <a:t>Benovia Winery</a:t>
            </a:r>
          </a:p>
          <a:p>
            <a:r>
              <a:rPr lang="en-US" sz="1600" b="0" dirty="0"/>
              <a:t>Vineyard and Winery Management magazine</a:t>
            </a:r>
          </a:p>
          <a:p>
            <a:r>
              <a:rPr lang="en-US" sz="1600" b="0" dirty="0"/>
              <a:t>Medlock Ames Winery</a:t>
            </a:r>
          </a:p>
          <a:p>
            <a:r>
              <a:rPr lang="en-US" sz="1600" b="0" dirty="0"/>
              <a:t>CANVAS</a:t>
            </a:r>
          </a:p>
          <a:p>
            <a:r>
              <a:rPr lang="en-US" sz="1600" b="0" dirty="0"/>
              <a:t>Patz-Hall Winery</a:t>
            </a:r>
          </a:p>
          <a:p>
            <a:r>
              <a:rPr lang="en-US" sz="1600" b="0" dirty="0"/>
              <a:t>Robert Craig Winery</a:t>
            </a:r>
          </a:p>
          <a:p>
            <a:r>
              <a:rPr lang="en-US" sz="1600" b="0" dirty="0"/>
              <a:t>Rombauer Vineyards</a:t>
            </a:r>
          </a:p>
          <a:p>
            <a:r>
              <a:rPr lang="en-US" sz="1600" b="0" dirty="0"/>
              <a:t>Silverado </a:t>
            </a:r>
            <a:r>
              <a:rPr lang="en-US" sz="1600" b="0" dirty="0" smtClean="0"/>
              <a:t>Vineyards</a:t>
            </a:r>
          </a:p>
          <a:p>
            <a:r>
              <a:rPr lang="en-US" sz="1600" b="0" dirty="0" smtClean="0"/>
              <a:t>Clos Du Val</a:t>
            </a:r>
            <a:endParaRPr lang="en-US" sz="1600" b="0" dirty="0"/>
          </a:p>
          <a:p>
            <a:pPr>
              <a:buNone/>
            </a:pPr>
            <a:endParaRPr lang="en-U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3"/>
          <p:cNvSpPr>
            <a:spLocks noChangeArrowheads="1"/>
          </p:cNvSpPr>
          <p:nvPr/>
        </p:nvSpPr>
        <p:spPr bwMode="auto">
          <a:xfrm>
            <a:off x="990600" y="304800"/>
            <a:ext cx="7620000" cy="769938"/>
          </a:xfrm>
          <a:prstGeom prst="rect">
            <a:avLst/>
          </a:prstGeom>
          <a:noFill/>
          <a:ln w="9525">
            <a:noFill/>
            <a:miter lim="800000"/>
            <a:headEnd/>
            <a:tailEnd/>
          </a:ln>
        </p:spPr>
        <p:txBody>
          <a:bodyPr>
            <a:spAutoFit/>
          </a:bodyPr>
          <a:lstStyle/>
          <a:p>
            <a:r>
              <a:rPr lang="en-US" sz="2400" b="1" dirty="0">
                <a:solidFill>
                  <a:srgbClr val="275352"/>
                </a:solidFill>
                <a:latin typeface="Palatino"/>
              </a:rPr>
              <a:t>Wine Club Relationship Health Program</a:t>
            </a:r>
          </a:p>
          <a:p>
            <a:r>
              <a:rPr lang="en-US" b="1" dirty="0">
                <a:solidFill>
                  <a:srgbClr val="275352"/>
                </a:solidFill>
                <a:latin typeface="Arial Black" pitchFamily="34" charset="0"/>
              </a:rPr>
              <a:t>High-level </a:t>
            </a:r>
            <a:r>
              <a:rPr lang="en-US" b="1" dirty="0" smtClean="0">
                <a:solidFill>
                  <a:srgbClr val="275352"/>
                </a:solidFill>
                <a:latin typeface="Arial Black" pitchFamily="34" charset="0"/>
              </a:rPr>
              <a:t>view</a:t>
            </a:r>
            <a:endParaRPr lang="en-US" sz="2800" b="1" dirty="0">
              <a:solidFill>
                <a:srgbClr val="FF0000"/>
              </a:solidFill>
              <a:latin typeface="Arial Black" pitchFamily="34" charset="0"/>
            </a:endParaRPr>
          </a:p>
        </p:txBody>
      </p:sp>
      <p:graphicFrame>
        <p:nvGraphicFramePr>
          <p:cNvPr id="58446" name="Group 78"/>
          <p:cNvGraphicFramePr>
            <a:graphicFrameLocks noGrp="1"/>
          </p:cNvGraphicFramePr>
          <p:nvPr>
            <p:ph/>
          </p:nvPr>
        </p:nvGraphicFramePr>
        <p:xfrm>
          <a:off x="1143000" y="1219200"/>
          <a:ext cx="7543800" cy="4102608"/>
        </p:xfrm>
        <a:graphic>
          <a:graphicData uri="http://schemas.openxmlformats.org/drawingml/2006/table">
            <a:tbl>
              <a:tblPr/>
              <a:tblGrid>
                <a:gridCol w="1885950"/>
                <a:gridCol w="1885950"/>
                <a:gridCol w="1562100"/>
                <a:gridCol w="2209800"/>
              </a:tblGrid>
              <a:tr h="533400">
                <a:tc>
                  <a:txBody>
                    <a:bodyPr/>
                    <a:lstStyle/>
                    <a:p>
                      <a:pPr marL="0" marR="0" lvl="0" indent="0" algn="ctr" defTabSz="914400" rtl="0" eaLnBrk="0" fontAlgn="base" latinLnBrk="0" hangingPunct="0">
                        <a:lnSpc>
                          <a:spcPts val="2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Black" pitchFamily="34" charset="0"/>
                        </a:rPr>
                        <a:t>Program Setup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D6A86"/>
                    </a:solidFill>
                  </a:tcPr>
                </a:tc>
                <a:tc>
                  <a:txBody>
                    <a:bodyPr/>
                    <a:lstStyle/>
                    <a:p>
                      <a:pPr marL="0" marR="0" lvl="0" indent="0" algn="ctr" defTabSz="914400" rtl="0" eaLnBrk="0" fontAlgn="base" latinLnBrk="0" hangingPunct="0">
                        <a:lnSpc>
                          <a:spcPts val="2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Black" pitchFamily="34" charset="0"/>
                        </a:rPr>
                        <a:t>Survey Recruitment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D6A86"/>
                    </a:solidFill>
                  </a:tcPr>
                </a:tc>
                <a:tc>
                  <a:txBody>
                    <a:bodyPr/>
                    <a:lstStyle/>
                    <a:p>
                      <a:pPr marL="0" marR="0" lvl="0" indent="0" algn="ctr" defTabSz="914400" rtl="0" eaLnBrk="0" fontAlgn="base" latinLnBrk="0" hangingPunct="0">
                        <a:lnSpc>
                          <a:spcPts val="2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Black" pitchFamily="34" charset="0"/>
                        </a:rPr>
                        <a:t>Field Survey &amp; 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D6A86"/>
                    </a:solidFill>
                  </a:tcPr>
                </a:tc>
                <a:tc>
                  <a:txBody>
                    <a:bodyPr/>
                    <a:lstStyle/>
                    <a:p>
                      <a:pPr marL="0" marR="0" lvl="0" indent="0" algn="ctr" defTabSz="914400" rtl="0" eaLnBrk="0" fontAlgn="base" latinLnBrk="0" hangingPunct="0">
                        <a:lnSpc>
                          <a:spcPts val="2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Black" pitchFamily="34" charset="0"/>
                        </a:rPr>
                        <a:t>Action Planning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D6A86"/>
                    </a:solidFill>
                  </a:tcPr>
                </a:tc>
              </a:tr>
              <a:tr h="798513">
                <a:tc>
                  <a:txBody>
                    <a:bodyPr/>
                    <a:lstStyle/>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r>
                        <a:rPr kumimoji="0" lang="en-US" sz="1200" b="1" i="0" u="none" strike="noStrike" cap="none" normalizeH="0" baseline="0" dirty="0" smtClean="0">
                          <a:ln>
                            <a:noFill/>
                          </a:ln>
                          <a:solidFill>
                            <a:srgbClr val="002060"/>
                          </a:solidFill>
                          <a:effectLst/>
                          <a:latin typeface="Arial" charset="0"/>
                        </a:rPr>
                        <a:t>Stakeholder Interviews</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r>
                        <a:rPr kumimoji="0" lang="en-US" sz="1200" b="1" i="0" u="none" strike="noStrike" cap="none" normalizeH="0" baseline="0" dirty="0" smtClean="0">
                          <a:ln>
                            <a:noFill/>
                          </a:ln>
                          <a:solidFill>
                            <a:srgbClr val="002060"/>
                          </a:solidFill>
                          <a:effectLst/>
                          <a:latin typeface="Arial" charset="0"/>
                        </a:rPr>
                        <a:t>Survey Design</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r>
                        <a:rPr kumimoji="0" lang="en-US" sz="1200" b="1" i="0" u="none" strike="noStrike" cap="none" normalizeH="0" baseline="0" dirty="0" smtClean="0">
                          <a:ln>
                            <a:noFill/>
                          </a:ln>
                          <a:solidFill>
                            <a:srgbClr val="002060"/>
                          </a:solidFill>
                          <a:effectLst/>
                          <a:latin typeface="Arial" charset="0"/>
                        </a:rPr>
                        <a:t>Validation of survey with key stakeholders</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D0CF"/>
                    </a:solidFill>
                  </a:tcPr>
                </a:tc>
                <a:tc>
                  <a:txBody>
                    <a:bodyPr/>
                    <a:lstStyle/>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r>
                        <a:rPr kumimoji="0" lang="en-US" sz="1200" b="1" i="0" u="none" strike="noStrike" cap="none" normalizeH="0" baseline="0" dirty="0" smtClean="0">
                          <a:ln>
                            <a:noFill/>
                          </a:ln>
                          <a:solidFill>
                            <a:schemeClr val="tx1"/>
                          </a:solidFill>
                          <a:effectLst/>
                          <a:latin typeface="Arial" charset="0"/>
                        </a:rPr>
                        <a:t>Pre-notification of survey from CEO setting customer expectations</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D0CF"/>
                    </a:solidFill>
                  </a:tcPr>
                </a:tc>
                <a:tc>
                  <a:txBody>
                    <a:bodyPr/>
                    <a:lstStyle/>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r>
                        <a:rPr kumimoji="0" lang="en-US" sz="1200" b="1" i="0" u="none" strike="noStrike" cap="none" normalizeH="0" baseline="0" dirty="0" smtClean="0">
                          <a:ln>
                            <a:noFill/>
                          </a:ln>
                          <a:solidFill>
                            <a:schemeClr val="tx1"/>
                          </a:solidFill>
                          <a:effectLst/>
                          <a:latin typeface="Arial" charset="0"/>
                        </a:rPr>
                        <a:t>Field Survey</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r>
                        <a:rPr kumimoji="0" lang="en-US" sz="1200" b="1" i="0" u="none" strike="noStrike" cap="none" normalizeH="0" baseline="0" dirty="0" smtClean="0">
                          <a:ln>
                            <a:noFill/>
                          </a:ln>
                          <a:solidFill>
                            <a:schemeClr val="tx1"/>
                          </a:solidFill>
                          <a:effectLst/>
                          <a:latin typeface="Arial" charset="0"/>
                        </a:rPr>
                        <a:t>Follow up on non-respondents</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r>
                        <a:rPr kumimoji="0" lang="en-US" sz="1200" b="1" i="0" u="none" strike="noStrike" cap="none" normalizeH="0" baseline="0" dirty="0" smtClean="0">
                          <a:ln>
                            <a:noFill/>
                          </a:ln>
                          <a:solidFill>
                            <a:schemeClr val="tx1"/>
                          </a:solidFill>
                          <a:effectLst/>
                          <a:latin typeface="Arial" charset="0"/>
                        </a:rPr>
                        <a:t>Follow-up with at-risk members</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r>
                        <a:rPr kumimoji="0" lang="en-US" sz="1200" b="1" i="0" u="none" strike="noStrike" cap="none" normalizeH="0" baseline="0" dirty="0" smtClean="0">
                          <a:ln>
                            <a:noFill/>
                          </a:ln>
                          <a:solidFill>
                            <a:schemeClr val="tx1"/>
                          </a:solidFill>
                          <a:effectLst/>
                          <a:latin typeface="Arial" charset="0"/>
                        </a:rPr>
                        <a:t>Analyze Data and Create Management Re[port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D0CF"/>
                    </a:solidFill>
                  </a:tcPr>
                </a:tc>
                <a:tc>
                  <a:txBody>
                    <a:bodyPr/>
                    <a:lstStyle/>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defRPr/>
                      </a:pPr>
                      <a:r>
                        <a:rPr kumimoji="0" lang="en-US" sz="1200" b="1" i="0" u="none" strike="noStrike" cap="none" normalizeH="0" baseline="0" dirty="0" smtClean="0">
                          <a:ln>
                            <a:noFill/>
                          </a:ln>
                          <a:solidFill>
                            <a:schemeClr val="tx1"/>
                          </a:solidFill>
                          <a:effectLst/>
                          <a:latin typeface="Arial" charset="0"/>
                        </a:rPr>
                        <a:t>Distribute Management Report</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defRPr/>
                      </a:pPr>
                      <a:r>
                        <a:rPr kumimoji="0" lang="en-US" sz="1200" b="1" i="0" u="none" strike="noStrike" cap="none" normalizeH="0" baseline="0" dirty="0" smtClean="0">
                          <a:ln>
                            <a:noFill/>
                          </a:ln>
                          <a:solidFill>
                            <a:schemeClr val="tx1"/>
                          </a:solidFill>
                          <a:effectLst/>
                          <a:latin typeface="Arial" charset="0"/>
                        </a:rPr>
                        <a:t>Present  Report to Management Team</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pPr>
                      <a:r>
                        <a:rPr kumimoji="0" lang="en-US" sz="1200" b="1" i="0" u="none" strike="noStrike" cap="none" normalizeH="0" baseline="0" dirty="0" smtClean="0">
                          <a:ln>
                            <a:noFill/>
                          </a:ln>
                          <a:solidFill>
                            <a:schemeClr val="tx1"/>
                          </a:solidFill>
                          <a:effectLst/>
                          <a:latin typeface="Arial" charset="0"/>
                        </a:rPr>
                        <a:t>Winery Management works with Operations teams to create and implement action plans and stretch metrics</a:t>
                      </a:r>
                    </a:p>
                    <a:p>
                      <a:pPr marL="114300" marR="0" lvl="0" indent="-114300" algn="l" defTabSz="914400" rtl="0" eaLnBrk="0" fontAlgn="base" latinLnBrk="0" hangingPunct="0">
                        <a:lnSpc>
                          <a:spcPts val="2000"/>
                        </a:lnSpc>
                        <a:spcBef>
                          <a:spcPct val="20000"/>
                        </a:spcBef>
                        <a:spcAft>
                          <a:spcPct val="0"/>
                        </a:spcAft>
                        <a:buClrTx/>
                        <a:buSzTx/>
                        <a:buFont typeface="Wingdings" pitchFamily="2" charset="2"/>
                        <a:buChar char="§"/>
                        <a:tabLst/>
                        <a:defRPr/>
                      </a:pPr>
                      <a:r>
                        <a:rPr kumimoji="0" lang="en-US" sz="1200" b="1" i="0" u="none" strike="noStrike" cap="none" normalizeH="0" baseline="0" dirty="0" smtClean="0">
                          <a:ln>
                            <a:noFill/>
                          </a:ln>
                          <a:solidFill>
                            <a:schemeClr val="tx1"/>
                          </a:solidFill>
                          <a:effectLst/>
                          <a:latin typeface="Arial" charset="0"/>
                        </a:rPr>
                        <a:t>Field new annual survey, compare metrics to goals, create new action plans and stretch metrics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D0CF"/>
                    </a:solidFill>
                  </a:tcPr>
                </a:tc>
              </a:tr>
            </a:tbl>
          </a:graphicData>
        </a:graphic>
      </p:graphicFrame>
      <p:sp>
        <p:nvSpPr>
          <p:cNvPr id="37908" name="TextBox 7"/>
          <p:cNvSpPr txBox="1">
            <a:spLocks noChangeArrowheads="1"/>
          </p:cNvSpPr>
          <p:nvPr/>
        </p:nvSpPr>
        <p:spPr bwMode="auto">
          <a:xfrm>
            <a:off x="8275638" y="150813"/>
            <a:ext cx="711200" cy="228600"/>
          </a:xfrm>
          <a:prstGeom prst="rect">
            <a:avLst/>
          </a:prstGeom>
          <a:solidFill>
            <a:srgbClr val="C4D0CF"/>
          </a:solidFill>
          <a:ln w="9525">
            <a:noFill/>
            <a:miter lim="800000"/>
            <a:headEnd/>
            <a:tailEnd/>
          </a:ln>
        </p:spPr>
        <p:txBody>
          <a:bodyPr wrap="none">
            <a:spAutoFit/>
          </a:bodyPr>
          <a:lstStyle/>
          <a:p>
            <a:pPr algn="r"/>
            <a:r>
              <a:rPr lang="en-US" sz="900">
                <a:latin typeface="Arial Black" pitchFamily="34" charset="0"/>
              </a:rPr>
              <a:t>Program</a:t>
            </a:r>
          </a:p>
        </p:txBody>
      </p:sp>
    </p:spTree>
    <p:extLst>
      <p:ext uri="{BB962C8B-B14F-4D97-AF65-F5344CB8AC3E}">
        <p14:creationId xmlns:p14="http://schemas.microsoft.com/office/powerpoint/2010/main" val="3833288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ChangeArrowheads="1"/>
          </p:cNvSpPr>
          <p:nvPr/>
        </p:nvSpPr>
        <p:spPr bwMode="auto">
          <a:xfrm>
            <a:off x="990600" y="304800"/>
            <a:ext cx="7620000" cy="523875"/>
          </a:xfrm>
          <a:prstGeom prst="rect">
            <a:avLst/>
          </a:prstGeom>
          <a:noFill/>
          <a:ln w="9525">
            <a:noFill/>
            <a:miter lim="800000"/>
            <a:headEnd/>
            <a:tailEnd/>
          </a:ln>
        </p:spPr>
        <p:txBody>
          <a:bodyPr>
            <a:spAutoFit/>
          </a:bodyPr>
          <a:lstStyle/>
          <a:p>
            <a:r>
              <a:rPr lang="en-US" sz="2800" b="1" dirty="0" smtClean="0">
                <a:solidFill>
                  <a:srgbClr val="275352"/>
                </a:solidFill>
                <a:latin typeface="Palatino"/>
              </a:rPr>
              <a:t>Typical survey timeline</a:t>
            </a:r>
            <a:endParaRPr lang="en-US" sz="2800" b="1" dirty="0">
              <a:solidFill>
                <a:srgbClr val="275352"/>
              </a:solidFill>
              <a:latin typeface="Palatino"/>
            </a:endParaRPr>
          </a:p>
        </p:txBody>
      </p:sp>
      <p:sp>
        <p:nvSpPr>
          <p:cNvPr id="41987" name="TextBox 7"/>
          <p:cNvSpPr txBox="1">
            <a:spLocks noChangeArrowheads="1"/>
          </p:cNvSpPr>
          <p:nvPr/>
        </p:nvSpPr>
        <p:spPr bwMode="auto">
          <a:xfrm>
            <a:off x="8107363" y="150813"/>
            <a:ext cx="884237" cy="230187"/>
          </a:xfrm>
          <a:prstGeom prst="rect">
            <a:avLst/>
          </a:prstGeom>
          <a:solidFill>
            <a:srgbClr val="23458F"/>
          </a:solidFill>
          <a:ln w="9525">
            <a:noFill/>
            <a:miter lim="800000"/>
            <a:headEnd/>
            <a:tailEnd/>
          </a:ln>
        </p:spPr>
        <p:txBody>
          <a:bodyPr wrap="none">
            <a:spAutoFit/>
          </a:bodyPr>
          <a:lstStyle/>
          <a:p>
            <a:pPr algn="r"/>
            <a:r>
              <a:rPr lang="en-US" sz="900">
                <a:solidFill>
                  <a:schemeClr val="bg1"/>
                </a:solidFill>
                <a:latin typeface="Arial Black" pitchFamily="34" charset="0"/>
              </a:rPr>
              <a:t>Next Steps</a:t>
            </a:r>
          </a:p>
        </p:txBody>
      </p:sp>
      <p:grpSp>
        <p:nvGrpSpPr>
          <p:cNvPr id="41988" name="Group 8"/>
          <p:cNvGrpSpPr>
            <a:grpSpLocks/>
          </p:cNvGrpSpPr>
          <p:nvPr/>
        </p:nvGrpSpPr>
        <p:grpSpPr bwMode="auto">
          <a:xfrm>
            <a:off x="885825" y="1371600"/>
            <a:ext cx="8029575" cy="4149725"/>
            <a:chOff x="886239" y="1676400"/>
            <a:chExt cx="8029161" cy="4149504"/>
          </a:xfrm>
        </p:grpSpPr>
        <p:pic>
          <p:nvPicPr>
            <p:cNvPr id="41989" name="Picture 11"/>
            <p:cNvPicPr>
              <a:picLocks noChangeAspect="1" noChangeArrowheads="1"/>
            </p:cNvPicPr>
            <p:nvPr/>
          </p:nvPicPr>
          <p:blipFill>
            <a:blip r:embed="rId3" cstate="print">
              <a:lum bright="56000" contrast="-74000"/>
            </a:blip>
            <a:srcRect/>
            <a:stretch>
              <a:fillRect/>
            </a:stretch>
          </p:blipFill>
          <p:spPr bwMode="auto">
            <a:xfrm>
              <a:off x="914047" y="2514600"/>
              <a:ext cx="8001353" cy="3311304"/>
            </a:xfrm>
            <a:prstGeom prst="rect">
              <a:avLst/>
            </a:prstGeom>
            <a:noFill/>
            <a:ln w="9525">
              <a:noFill/>
              <a:miter lim="800000"/>
              <a:headEnd/>
              <a:tailEnd/>
            </a:ln>
          </p:spPr>
        </p:pic>
        <p:pic>
          <p:nvPicPr>
            <p:cNvPr id="41990" name="Picture 8"/>
            <p:cNvPicPr>
              <a:picLocks noChangeAspect="1" noChangeArrowheads="1"/>
            </p:cNvPicPr>
            <p:nvPr/>
          </p:nvPicPr>
          <p:blipFill>
            <a:blip r:embed="rId4" cstate="print"/>
            <a:srcRect/>
            <a:stretch>
              <a:fillRect/>
            </a:stretch>
          </p:blipFill>
          <p:spPr bwMode="auto">
            <a:xfrm>
              <a:off x="886239" y="1676400"/>
              <a:ext cx="8029161" cy="4144962"/>
            </a:xfrm>
            <a:prstGeom prst="rect">
              <a:avLst/>
            </a:prstGeom>
            <a:noFill/>
            <a:ln w="9525">
              <a:noFill/>
              <a:miter lim="800000"/>
              <a:headEnd/>
              <a:tailEnd/>
            </a:ln>
          </p:spPr>
        </p:pic>
      </p:grpSp>
      <p:sp>
        <p:nvSpPr>
          <p:cNvPr id="7" name="TextBox 6"/>
          <p:cNvSpPr txBox="1"/>
          <p:nvPr/>
        </p:nvSpPr>
        <p:spPr>
          <a:xfrm>
            <a:off x="1143000" y="5638800"/>
            <a:ext cx="6872522" cy="1015663"/>
          </a:xfrm>
          <a:prstGeom prst="rect">
            <a:avLst/>
          </a:prstGeom>
          <a:noFill/>
        </p:spPr>
        <p:txBody>
          <a:bodyPr wrap="none" rtlCol="0">
            <a:spAutoFit/>
          </a:bodyPr>
          <a:lstStyle/>
          <a:p>
            <a:r>
              <a:rPr lang="en-US" dirty="0" smtClean="0"/>
              <a:t>Timeline subject to availability of winery management team</a:t>
            </a:r>
          </a:p>
          <a:p>
            <a:r>
              <a:rPr lang="en-US" dirty="0" smtClean="0"/>
              <a:t>Field survey: two weeks</a:t>
            </a:r>
          </a:p>
          <a:p>
            <a:r>
              <a:rPr lang="en-US" dirty="0" smtClean="0"/>
              <a:t>Data analysis minimum of two weeks</a:t>
            </a:r>
            <a:endParaRPr lang="en-US" dirty="0"/>
          </a:p>
        </p:txBody>
      </p:sp>
    </p:spTree>
    <p:extLst>
      <p:ext uri="{BB962C8B-B14F-4D97-AF65-F5344CB8AC3E}">
        <p14:creationId xmlns:p14="http://schemas.microsoft.com/office/powerpoint/2010/main" val="3502806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440113" y="6135687"/>
            <a:ext cx="2046287" cy="609600"/>
            <a:chOff x="2017" y="3648"/>
            <a:chExt cx="1289" cy="384"/>
          </a:xfrm>
          <a:solidFill>
            <a:srgbClr val="275352"/>
          </a:solidFill>
        </p:grpSpPr>
        <p:sp>
          <p:nvSpPr>
            <p:cNvPr id="5" name="Rectangle 4"/>
            <p:cNvSpPr>
              <a:spLocks noChangeArrowheads="1"/>
            </p:cNvSpPr>
            <p:nvPr/>
          </p:nvSpPr>
          <p:spPr bwMode="auto">
            <a:xfrm>
              <a:off x="2017" y="3648"/>
              <a:ext cx="1289" cy="384"/>
            </a:xfrm>
            <a:prstGeom prst="rect">
              <a:avLst/>
            </a:prstGeom>
            <a:grpFill/>
            <a:ln w="28575">
              <a:solidFill>
                <a:srgbClr val="275352"/>
              </a:solidFill>
              <a:miter lim="800000"/>
              <a:headEnd/>
              <a:tailEnd/>
            </a:ln>
          </p:spPr>
          <p:txBody>
            <a:bodyPr/>
            <a:lstStyle/>
            <a:p>
              <a:endParaRPr lang="en-US">
                <a:solidFill>
                  <a:schemeClr val="bg1"/>
                </a:solidFill>
              </a:endParaRPr>
            </a:p>
          </p:txBody>
        </p:sp>
        <p:sp>
          <p:nvSpPr>
            <p:cNvPr id="6" name="Rectangle 5"/>
            <p:cNvSpPr>
              <a:spLocks noChangeArrowheads="1"/>
            </p:cNvSpPr>
            <p:nvPr/>
          </p:nvSpPr>
          <p:spPr bwMode="auto">
            <a:xfrm>
              <a:off x="2074" y="3696"/>
              <a:ext cx="1197" cy="116"/>
            </a:xfrm>
            <a:prstGeom prst="rect">
              <a:avLst/>
            </a:prstGeom>
            <a:grpFill/>
            <a:ln w="9525">
              <a:solidFill>
                <a:srgbClr val="275352"/>
              </a:solidFill>
              <a:miter lim="800000"/>
              <a:headEnd/>
              <a:tailEnd/>
            </a:ln>
          </p:spPr>
          <p:txBody>
            <a:bodyPr wrap="none" lIns="0" tIns="0" rIns="0" bIns="0">
              <a:spAutoFit/>
            </a:bodyPr>
            <a:lstStyle/>
            <a:p>
              <a:r>
                <a:rPr lang="en-US" sz="1200" b="1">
                  <a:solidFill>
                    <a:schemeClr val="bg1"/>
                  </a:solidFill>
                  <a:latin typeface="Arial" charset="0"/>
                </a:rPr>
                <a:t>Management's Perception</a:t>
              </a:r>
              <a:endParaRPr lang="en-US" sz="1200">
                <a:solidFill>
                  <a:schemeClr val="bg1"/>
                </a:solidFill>
                <a:latin typeface="Arial" charset="0"/>
              </a:endParaRPr>
            </a:p>
          </p:txBody>
        </p:sp>
        <p:sp>
          <p:nvSpPr>
            <p:cNvPr id="7" name="Rectangle 6"/>
            <p:cNvSpPr>
              <a:spLocks noChangeArrowheads="1"/>
            </p:cNvSpPr>
            <p:nvPr/>
          </p:nvSpPr>
          <p:spPr bwMode="auto">
            <a:xfrm>
              <a:off x="2285" y="3840"/>
              <a:ext cx="766" cy="116"/>
            </a:xfrm>
            <a:prstGeom prst="rect">
              <a:avLst/>
            </a:prstGeom>
            <a:grpFill/>
            <a:ln w="9525">
              <a:solidFill>
                <a:srgbClr val="275352"/>
              </a:solidFill>
              <a:miter lim="800000"/>
              <a:headEnd/>
              <a:tailEnd/>
            </a:ln>
          </p:spPr>
          <p:txBody>
            <a:bodyPr wrap="none" lIns="0" tIns="0" rIns="0" bIns="0">
              <a:spAutoFit/>
            </a:bodyPr>
            <a:lstStyle/>
            <a:p>
              <a:r>
                <a:rPr lang="en-US" sz="1200" dirty="0">
                  <a:solidFill>
                    <a:schemeClr val="bg1"/>
                  </a:solidFill>
                  <a:latin typeface="Arial" charset="0"/>
                </a:rPr>
                <a:t>Beliefs and Vision</a:t>
              </a:r>
              <a:endParaRPr lang="en-US" dirty="0">
                <a:solidFill>
                  <a:schemeClr val="bg1"/>
                </a:solidFill>
              </a:endParaRPr>
            </a:p>
          </p:txBody>
        </p:sp>
      </p:grpSp>
      <p:sp>
        <p:nvSpPr>
          <p:cNvPr id="8" name="Rectangle 7"/>
          <p:cNvSpPr>
            <a:spLocks noChangeArrowheads="1"/>
          </p:cNvSpPr>
          <p:nvPr/>
        </p:nvSpPr>
        <p:spPr bwMode="auto">
          <a:xfrm>
            <a:off x="3902075" y="6599237"/>
            <a:ext cx="0" cy="182563"/>
          </a:xfrm>
          <a:prstGeom prst="rect">
            <a:avLst/>
          </a:prstGeom>
          <a:noFill/>
          <a:ln w="9525">
            <a:noFill/>
            <a:miter lim="800000"/>
            <a:headEnd/>
            <a:tailEnd/>
          </a:ln>
        </p:spPr>
        <p:txBody>
          <a:bodyPr wrap="none" lIns="0" tIns="0" rIns="0" bIns="0">
            <a:spAutoFit/>
          </a:bodyPr>
          <a:lstStyle/>
          <a:p>
            <a:endParaRPr lang="en-US" sz="1200" b="1">
              <a:latin typeface="Arial" charset="0"/>
            </a:endParaRPr>
          </a:p>
        </p:txBody>
      </p:sp>
      <p:sp>
        <p:nvSpPr>
          <p:cNvPr id="11" name="Rectangle 10"/>
          <p:cNvSpPr>
            <a:spLocks noChangeArrowheads="1"/>
          </p:cNvSpPr>
          <p:nvPr/>
        </p:nvSpPr>
        <p:spPr bwMode="auto">
          <a:xfrm>
            <a:off x="3368676" y="1030287"/>
            <a:ext cx="2117726" cy="1295400"/>
          </a:xfrm>
          <a:prstGeom prst="rect">
            <a:avLst/>
          </a:prstGeom>
          <a:solidFill>
            <a:srgbClr val="275352"/>
          </a:solidFill>
          <a:ln w="28575">
            <a:solidFill>
              <a:srgbClr val="275352"/>
            </a:solidFill>
            <a:miter lim="800000"/>
            <a:headEnd/>
            <a:tailEnd/>
          </a:ln>
        </p:spPr>
        <p:txBody>
          <a:bodyPr/>
          <a:lstStyle/>
          <a:p>
            <a:endParaRPr lang="en-US" dirty="0">
              <a:solidFill>
                <a:schemeClr val="bg1"/>
              </a:solidFill>
            </a:endParaRPr>
          </a:p>
        </p:txBody>
      </p:sp>
      <p:sp>
        <p:nvSpPr>
          <p:cNvPr id="12" name="Rectangle 11"/>
          <p:cNvSpPr>
            <a:spLocks noChangeArrowheads="1"/>
          </p:cNvSpPr>
          <p:nvPr/>
        </p:nvSpPr>
        <p:spPr bwMode="auto">
          <a:xfrm>
            <a:off x="3444877" y="1258887"/>
            <a:ext cx="1965324" cy="738664"/>
          </a:xfrm>
          <a:prstGeom prst="rect">
            <a:avLst/>
          </a:prstGeom>
          <a:solidFill>
            <a:srgbClr val="275352"/>
          </a:solidFill>
          <a:ln w="9525">
            <a:solidFill>
              <a:srgbClr val="275352"/>
            </a:solidFill>
            <a:miter lim="800000"/>
            <a:headEnd/>
            <a:tailEnd/>
          </a:ln>
        </p:spPr>
        <p:txBody>
          <a:bodyPr wrap="square" lIns="0" tIns="0" rIns="0" bIns="0">
            <a:spAutoFit/>
          </a:bodyPr>
          <a:lstStyle/>
          <a:p>
            <a:pPr algn="ctr"/>
            <a:r>
              <a:rPr lang="en-US" sz="1600" b="1" dirty="0">
                <a:solidFill>
                  <a:schemeClr val="bg1"/>
                </a:solidFill>
                <a:latin typeface="Arial Black" pitchFamily="34" charset="0"/>
              </a:rPr>
              <a:t>Total Customer </a:t>
            </a:r>
            <a:r>
              <a:rPr lang="en-US" sz="1600" b="1" dirty="0" smtClean="0">
                <a:solidFill>
                  <a:schemeClr val="bg1"/>
                </a:solidFill>
                <a:latin typeface="Arial Black" pitchFamily="34" charset="0"/>
              </a:rPr>
              <a:t>Experience</a:t>
            </a:r>
          </a:p>
          <a:p>
            <a:pPr algn="ctr"/>
            <a:r>
              <a:rPr lang="en-US" sz="1600" b="1" dirty="0" smtClean="0">
                <a:solidFill>
                  <a:schemeClr val="bg1"/>
                </a:solidFill>
                <a:latin typeface="Arial Black" pitchFamily="34" charset="0"/>
              </a:rPr>
              <a:t>(perceptions)</a:t>
            </a:r>
            <a:endParaRPr lang="en-US" sz="1600" b="1" dirty="0">
              <a:solidFill>
                <a:schemeClr val="bg1"/>
              </a:solidFill>
              <a:latin typeface="Arial Black" pitchFamily="34" charset="0"/>
            </a:endParaRPr>
          </a:p>
        </p:txBody>
      </p:sp>
      <p:sp>
        <p:nvSpPr>
          <p:cNvPr id="17" name="Rectangle 21"/>
          <p:cNvSpPr>
            <a:spLocks noChangeArrowheads="1"/>
          </p:cNvSpPr>
          <p:nvPr/>
        </p:nvSpPr>
        <p:spPr bwMode="auto">
          <a:xfrm>
            <a:off x="3733800" y="2711049"/>
            <a:ext cx="601663" cy="258763"/>
          </a:xfrm>
          <a:prstGeom prst="rect">
            <a:avLst/>
          </a:prstGeom>
          <a:noFill/>
          <a:ln w="9525">
            <a:noFill/>
            <a:miter lim="800000"/>
            <a:headEnd/>
            <a:tailEnd/>
          </a:ln>
        </p:spPr>
        <p:txBody>
          <a:bodyPr wrap="none" lIns="0" tIns="0" rIns="0" bIns="0">
            <a:spAutoFit/>
          </a:bodyPr>
          <a:lstStyle/>
          <a:p>
            <a:r>
              <a:rPr lang="en-US" sz="1700" b="1" dirty="0">
                <a:solidFill>
                  <a:srgbClr val="FF3300"/>
                </a:solidFill>
                <a:latin typeface="Arial" charset="0"/>
              </a:rPr>
              <a:t>Gap 4</a:t>
            </a:r>
            <a:endParaRPr lang="en-US" dirty="0"/>
          </a:p>
        </p:txBody>
      </p:sp>
      <p:sp>
        <p:nvSpPr>
          <p:cNvPr id="18" name="Rectangle 22"/>
          <p:cNvSpPr>
            <a:spLocks noChangeArrowheads="1"/>
          </p:cNvSpPr>
          <p:nvPr/>
        </p:nvSpPr>
        <p:spPr bwMode="auto">
          <a:xfrm>
            <a:off x="3733800" y="5733335"/>
            <a:ext cx="601663" cy="258762"/>
          </a:xfrm>
          <a:prstGeom prst="rect">
            <a:avLst/>
          </a:prstGeom>
          <a:noFill/>
          <a:ln w="9525">
            <a:noFill/>
            <a:miter lim="800000"/>
            <a:headEnd/>
            <a:tailEnd/>
          </a:ln>
        </p:spPr>
        <p:txBody>
          <a:bodyPr wrap="none" lIns="0" tIns="0" rIns="0" bIns="0">
            <a:spAutoFit/>
          </a:bodyPr>
          <a:lstStyle/>
          <a:p>
            <a:r>
              <a:rPr lang="en-US" sz="1700" b="1" dirty="0">
                <a:solidFill>
                  <a:srgbClr val="FF3300"/>
                </a:solidFill>
                <a:latin typeface="Arial" charset="0"/>
              </a:rPr>
              <a:t>Gap 2</a:t>
            </a:r>
            <a:endParaRPr lang="en-US" dirty="0"/>
          </a:p>
        </p:txBody>
      </p:sp>
      <p:sp>
        <p:nvSpPr>
          <p:cNvPr id="19" name="Rectangle 23"/>
          <p:cNvSpPr>
            <a:spLocks noChangeArrowheads="1"/>
          </p:cNvSpPr>
          <p:nvPr/>
        </p:nvSpPr>
        <p:spPr bwMode="auto">
          <a:xfrm>
            <a:off x="3733800" y="4383087"/>
            <a:ext cx="601663" cy="258763"/>
          </a:xfrm>
          <a:prstGeom prst="rect">
            <a:avLst/>
          </a:prstGeom>
          <a:noFill/>
          <a:ln w="9525">
            <a:noFill/>
            <a:miter lim="800000"/>
            <a:headEnd/>
            <a:tailEnd/>
          </a:ln>
        </p:spPr>
        <p:txBody>
          <a:bodyPr wrap="none" lIns="0" tIns="0" rIns="0" bIns="0">
            <a:spAutoFit/>
          </a:bodyPr>
          <a:lstStyle/>
          <a:p>
            <a:r>
              <a:rPr lang="en-US" sz="1700" b="1" dirty="0">
                <a:solidFill>
                  <a:srgbClr val="FF3300"/>
                </a:solidFill>
                <a:latin typeface="Arial" charset="0"/>
              </a:rPr>
              <a:t>Gap 3</a:t>
            </a:r>
            <a:endParaRPr lang="en-US" dirty="0"/>
          </a:p>
        </p:txBody>
      </p:sp>
      <p:sp>
        <p:nvSpPr>
          <p:cNvPr id="20" name="Rectangle 24"/>
          <p:cNvSpPr>
            <a:spLocks noChangeArrowheads="1"/>
          </p:cNvSpPr>
          <p:nvPr/>
        </p:nvSpPr>
        <p:spPr bwMode="auto">
          <a:xfrm>
            <a:off x="5715000" y="4535487"/>
            <a:ext cx="601663" cy="258763"/>
          </a:xfrm>
          <a:prstGeom prst="rect">
            <a:avLst/>
          </a:prstGeom>
          <a:noFill/>
          <a:ln w="9525">
            <a:noFill/>
            <a:miter lim="800000"/>
            <a:headEnd/>
            <a:tailEnd/>
          </a:ln>
        </p:spPr>
        <p:txBody>
          <a:bodyPr wrap="none" lIns="0" tIns="0" rIns="0" bIns="0">
            <a:spAutoFit/>
          </a:bodyPr>
          <a:lstStyle/>
          <a:p>
            <a:r>
              <a:rPr lang="en-US" sz="1700" b="1">
                <a:solidFill>
                  <a:srgbClr val="FF3300"/>
                </a:solidFill>
                <a:latin typeface="Arial" charset="0"/>
              </a:rPr>
              <a:t>Gap 3</a:t>
            </a:r>
            <a:endParaRPr lang="en-US"/>
          </a:p>
        </p:txBody>
      </p:sp>
      <p:sp>
        <p:nvSpPr>
          <p:cNvPr id="22" name="Rectangle 26"/>
          <p:cNvSpPr>
            <a:spLocks noChangeArrowheads="1"/>
          </p:cNvSpPr>
          <p:nvPr/>
        </p:nvSpPr>
        <p:spPr bwMode="auto">
          <a:xfrm>
            <a:off x="1355731" y="496887"/>
            <a:ext cx="6873869" cy="369332"/>
          </a:xfrm>
          <a:prstGeom prst="rect">
            <a:avLst/>
          </a:prstGeom>
          <a:noFill/>
          <a:ln w="9525">
            <a:noFill/>
            <a:miter lim="800000"/>
            <a:headEnd/>
            <a:tailEnd/>
          </a:ln>
        </p:spPr>
        <p:txBody>
          <a:bodyPr wrap="none" lIns="0" tIns="0" rIns="0" bIns="0">
            <a:spAutoFit/>
          </a:bodyPr>
          <a:lstStyle/>
          <a:p>
            <a:pPr algn="ctr"/>
            <a:r>
              <a:rPr lang="en-US" sz="2400" b="1" dirty="0">
                <a:solidFill>
                  <a:srgbClr val="23458F"/>
                </a:solidFill>
                <a:latin typeface="Arial Black" pitchFamily="34" charset="0"/>
              </a:rPr>
              <a:t>Total Customer Experience Gap Analysis</a:t>
            </a:r>
            <a:endParaRPr lang="en-US" sz="3200" dirty="0">
              <a:solidFill>
                <a:srgbClr val="23458F"/>
              </a:solidFill>
              <a:latin typeface="Arial Black" pitchFamily="34" charset="0"/>
            </a:endParaRPr>
          </a:p>
        </p:txBody>
      </p:sp>
      <p:sp>
        <p:nvSpPr>
          <p:cNvPr id="23" name="Rectangle 27"/>
          <p:cNvSpPr>
            <a:spLocks noChangeArrowheads="1"/>
          </p:cNvSpPr>
          <p:nvPr/>
        </p:nvSpPr>
        <p:spPr bwMode="auto">
          <a:xfrm>
            <a:off x="3419475" y="3392487"/>
            <a:ext cx="2057400" cy="838200"/>
          </a:xfrm>
          <a:prstGeom prst="rect">
            <a:avLst/>
          </a:prstGeom>
          <a:solidFill>
            <a:srgbClr val="275352"/>
          </a:solidFill>
          <a:ln w="28575">
            <a:solidFill>
              <a:srgbClr val="275352"/>
            </a:solidFill>
            <a:miter lim="800000"/>
            <a:headEnd/>
            <a:tailEnd/>
          </a:ln>
        </p:spPr>
        <p:txBody>
          <a:bodyPr/>
          <a:lstStyle/>
          <a:p>
            <a:endParaRPr lang="en-US"/>
          </a:p>
        </p:txBody>
      </p:sp>
      <p:sp>
        <p:nvSpPr>
          <p:cNvPr id="25" name="Rectangle 29"/>
          <p:cNvSpPr>
            <a:spLocks noChangeArrowheads="1"/>
          </p:cNvSpPr>
          <p:nvPr/>
        </p:nvSpPr>
        <p:spPr bwMode="auto">
          <a:xfrm>
            <a:off x="3581400" y="3468687"/>
            <a:ext cx="1692771" cy="184666"/>
          </a:xfrm>
          <a:prstGeom prst="rect">
            <a:avLst/>
          </a:prstGeom>
          <a:solidFill>
            <a:srgbClr val="275352"/>
          </a:solidFill>
          <a:ln w="9525">
            <a:solidFill>
              <a:srgbClr val="275352"/>
            </a:solidFill>
            <a:miter lim="800000"/>
            <a:headEnd/>
            <a:tailEnd/>
          </a:ln>
        </p:spPr>
        <p:txBody>
          <a:bodyPr wrap="none" lIns="0" tIns="0" rIns="0" bIns="0">
            <a:spAutoFit/>
          </a:bodyPr>
          <a:lstStyle/>
          <a:p>
            <a:r>
              <a:rPr lang="en-US" sz="1200" b="1" dirty="0" smtClean="0">
                <a:solidFill>
                  <a:schemeClr val="bg1"/>
                </a:solidFill>
                <a:latin typeface="Arial" charset="0"/>
              </a:rPr>
              <a:t>Execution </a:t>
            </a:r>
            <a:r>
              <a:rPr lang="en-US" sz="1200" b="1" dirty="0">
                <a:solidFill>
                  <a:schemeClr val="bg1"/>
                </a:solidFill>
                <a:latin typeface="Arial" charset="0"/>
              </a:rPr>
              <a:t>and Delivery</a:t>
            </a:r>
            <a:endParaRPr lang="en-US" dirty="0">
              <a:solidFill>
                <a:schemeClr val="bg1"/>
              </a:solidFill>
            </a:endParaRPr>
          </a:p>
        </p:txBody>
      </p:sp>
      <p:sp>
        <p:nvSpPr>
          <p:cNvPr id="26" name="Rectangle 30"/>
          <p:cNvSpPr>
            <a:spLocks noChangeArrowheads="1"/>
          </p:cNvSpPr>
          <p:nvPr/>
        </p:nvSpPr>
        <p:spPr bwMode="auto">
          <a:xfrm>
            <a:off x="3571875" y="3697287"/>
            <a:ext cx="1795363" cy="184666"/>
          </a:xfrm>
          <a:prstGeom prst="rect">
            <a:avLst/>
          </a:prstGeom>
          <a:solidFill>
            <a:srgbClr val="275352"/>
          </a:solidFill>
          <a:ln w="9525">
            <a:solidFill>
              <a:srgbClr val="275352"/>
            </a:solidFill>
            <a:miter lim="800000"/>
            <a:headEnd/>
            <a:tailEnd/>
          </a:ln>
        </p:spPr>
        <p:txBody>
          <a:bodyPr wrap="none" lIns="0" tIns="0" rIns="0" bIns="0">
            <a:spAutoFit/>
          </a:bodyPr>
          <a:lstStyle/>
          <a:p>
            <a:r>
              <a:rPr lang="en-US" sz="1200">
                <a:solidFill>
                  <a:schemeClr val="bg1"/>
                </a:solidFill>
                <a:latin typeface="Arial" charset="0"/>
              </a:rPr>
              <a:t>-Structures      -Resources</a:t>
            </a:r>
            <a:endParaRPr lang="en-US">
              <a:solidFill>
                <a:schemeClr val="bg1"/>
              </a:solidFill>
            </a:endParaRPr>
          </a:p>
        </p:txBody>
      </p:sp>
      <p:sp>
        <p:nvSpPr>
          <p:cNvPr id="27" name="Rectangle 31"/>
          <p:cNvSpPr>
            <a:spLocks noChangeArrowheads="1"/>
          </p:cNvSpPr>
          <p:nvPr/>
        </p:nvSpPr>
        <p:spPr bwMode="auto">
          <a:xfrm>
            <a:off x="3571875" y="3925887"/>
            <a:ext cx="1572546" cy="184666"/>
          </a:xfrm>
          <a:prstGeom prst="rect">
            <a:avLst/>
          </a:prstGeom>
          <a:solidFill>
            <a:srgbClr val="275352"/>
          </a:solidFill>
          <a:ln w="9525">
            <a:solidFill>
              <a:srgbClr val="275352"/>
            </a:solidFill>
            <a:miter lim="800000"/>
            <a:headEnd/>
            <a:tailEnd/>
          </a:ln>
        </p:spPr>
        <p:txBody>
          <a:bodyPr wrap="none" lIns="0" tIns="0" rIns="0" bIns="0">
            <a:spAutoFit/>
          </a:bodyPr>
          <a:lstStyle/>
          <a:p>
            <a:r>
              <a:rPr lang="en-US" sz="1200">
                <a:solidFill>
                  <a:schemeClr val="bg1"/>
                </a:solidFill>
                <a:latin typeface="Arial" charset="0"/>
              </a:rPr>
              <a:t>-Processes      -Culture</a:t>
            </a:r>
            <a:endParaRPr lang="en-US">
              <a:solidFill>
                <a:schemeClr val="bg1"/>
              </a:solidFill>
            </a:endParaRPr>
          </a:p>
        </p:txBody>
      </p:sp>
      <p:sp>
        <p:nvSpPr>
          <p:cNvPr id="28" name="Rectangle 32"/>
          <p:cNvSpPr>
            <a:spLocks noChangeArrowheads="1"/>
          </p:cNvSpPr>
          <p:nvPr/>
        </p:nvSpPr>
        <p:spPr bwMode="auto">
          <a:xfrm>
            <a:off x="5638800" y="3438525"/>
            <a:ext cx="601663" cy="258762"/>
          </a:xfrm>
          <a:prstGeom prst="rect">
            <a:avLst/>
          </a:prstGeom>
          <a:noFill/>
          <a:ln w="9525">
            <a:noFill/>
            <a:miter lim="800000"/>
            <a:headEnd/>
            <a:tailEnd/>
          </a:ln>
        </p:spPr>
        <p:txBody>
          <a:bodyPr wrap="none" lIns="0" tIns="0" rIns="0" bIns="0">
            <a:spAutoFit/>
          </a:bodyPr>
          <a:lstStyle/>
          <a:p>
            <a:r>
              <a:rPr lang="en-US" sz="1700" b="1">
                <a:solidFill>
                  <a:srgbClr val="FF3300"/>
                </a:solidFill>
                <a:latin typeface="Arial" charset="0"/>
              </a:rPr>
              <a:t>Gap 4</a:t>
            </a:r>
            <a:endParaRPr lang="en-US"/>
          </a:p>
        </p:txBody>
      </p:sp>
      <p:sp>
        <p:nvSpPr>
          <p:cNvPr id="31" name="Line 35"/>
          <p:cNvSpPr>
            <a:spLocks noChangeShapeType="1"/>
          </p:cNvSpPr>
          <p:nvPr/>
        </p:nvSpPr>
        <p:spPr bwMode="auto">
          <a:xfrm>
            <a:off x="4419600" y="2325687"/>
            <a:ext cx="0" cy="1066800"/>
          </a:xfrm>
          <a:prstGeom prst="line">
            <a:avLst/>
          </a:prstGeom>
          <a:noFill/>
          <a:ln w="28575">
            <a:solidFill>
              <a:srgbClr val="FF3300"/>
            </a:solidFill>
            <a:round/>
            <a:headEnd type="triangle" w="med" len="med"/>
            <a:tailEnd type="triangle" w="med" len="med"/>
          </a:ln>
        </p:spPr>
        <p:txBody>
          <a:bodyPr wrap="none" anchor="ctr"/>
          <a:lstStyle/>
          <a:p>
            <a:endParaRPr lang="en-US"/>
          </a:p>
        </p:txBody>
      </p:sp>
      <p:sp>
        <p:nvSpPr>
          <p:cNvPr id="32" name="Line 36"/>
          <p:cNvSpPr>
            <a:spLocks noChangeShapeType="1"/>
          </p:cNvSpPr>
          <p:nvPr/>
        </p:nvSpPr>
        <p:spPr bwMode="auto">
          <a:xfrm>
            <a:off x="4419600" y="4230687"/>
            <a:ext cx="0" cy="533400"/>
          </a:xfrm>
          <a:prstGeom prst="line">
            <a:avLst/>
          </a:prstGeom>
          <a:noFill/>
          <a:ln w="28575">
            <a:solidFill>
              <a:srgbClr val="FF3300"/>
            </a:solidFill>
            <a:round/>
            <a:headEnd type="triangle" w="med" len="med"/>
            <a:tailEnd type="triangle" w="med" len="med"/>
          </a:ln>
        </p:spPr>
        <p:txBody>
          <a:bodyPr wrap="none" anchor="ctr"/>
          <a:lstStyle/>
          <a:p>
            <a:endParaRPr lang="en-US"/>
          </a:p>
        </p:txBody>
      </p:sp>
      <p:sp>
        <p:nvSpPr>
          <p:cNvPr id="33" name="Line 37"/>
          <p:cNvSpPr>
            <a:spLocks noChangeShapeType="1"/>
          </p:cNvSpPr>
          <p:nvPr/>
        </p:nvSpPr>
        <p:spPr bwMode="auto">
          <a:xfrm>
            <a:off x="4419600" y="5602287"/>
            <a:ext cx="0" cy="533400"/>
          </a:xfrm>
          <a:prstGeom prst="line">
            <a:avLst/>
          </a:prstGeom>
          <a:noFill/>
          <a:ln w="28575">
            <a:solidFill>
              <a:srgbClr val="FF3300"/>
            </a:solidFill>
            <a:round/>
            <a:headEnd type="triangle" w="med" len="med"/>
            <a:tailEnd type="triangle" w="med" len="med"/>
          </a:ln>
        </p:spPr>
        <p:txBody>
          <a:bodyPr wrap="none" anchor="ctr"/>
          <a:lstStyle/>
          <a:p>
            <a:endParaRPr lang="en-US"/>
          </a:p>
        </p:txBody>
      </p:sp>
      <p:sp>
        <p:nvSpPr>
          <p:cNvPr id="34" name="Line 38"/>
          <p:cNvSpPr>
            <a:spLocks noChangeShapeType="1"/>
          </p:cNvSpPr>
          <p:nvPr/>
        </p:nvSpPr>
        <p:spPr bwMode="auto">
          <a:xfrm>
            <a:off x="5486400" y="3773487"/>
            <a:ext cx="914400" cy="0"/>
          </a:xfrm>
          <a:prstGeom prst="line">
            <a:avLst/>
          </a:prstGeom>
          <a:noFill/>
          <a:ln w="28575">
            <a:solidFill>
              <a:srgbClr val="FF3300"/>
            </a:solidFill>
            <a:round/>
            <a:headEnd type="triangle" w="med" len="med"/>
            <a:tailEnd type="triangle" w="med" len="med"/>
          </a:ln>
        </p:spPr>
        <p:txBody>
          <a:bodyPr wrap="none" anchor="ctr"/>
          <a:lstStyle/>
          <a:p>
            <a:endParaRPr lang="en-US"/>
          </a:p>
        </p:txBody>
      </p:sp>
      <p:sp>
        <p:nvSpPr>
          <p:cNvPr id="35" name="Line 39"/>
          <p:cNvSpPr>
            <a:spLocks noChangeShapeType="1"/>
          </p:cNvSpPr>
          <p:nvPr/>
        </p:nvSpPr>
        <p:spPr bwMode="auto">
          <a:xfrm flipV="1">
            <a:off x="5410200" y="4916487"/>
            <a:ext cx="1981200" cy="0"/>
          </a:xfrm>
          <a:prstGeom prst="line">
            <a:avLst/>
          </a:prstGeom>
          <a:noFill/>
          <a:ln w="28575">
            <a:solidFill>
              <a:srgbClr val="FF3300"/>
            </a:solidFill>
            <a:round/>
            <a:headEnd type="triangle" w="med" len="med"/>
            <a:tailEnd/>
          </a:ln>
        </p:spPr>
        <p:txBody>
          <a:bodyPr wrap="none" anchor="ctr"/>
          <a:lstStyle/>
          <a:p>
            <a:endParaRPr lang="en-US"/>
          </a:p>
        </p:txBody>
      </p:sp>
      <p:sp>
        <p:nvSpPr>
          <p:cNvPr id="36" name="Line 40"/>
          <p:cNvSpPr>
            <a:spLocks noChangeShapeType="1"/>
          </p:cNvSpPr>
          <p:nvPr/>
        </p:nvSpPr>
        <p:spPr bwMode="auto">
          <a:xfrm flipH="1" flipV="1">
            <a:off x="7391400" y="4154487"/>
            <a:ext cx="0" cy="762000"/>
          </a:xfrm>
          <a:prstGeom prst="line">
            <a:avLst/>
          </a:prstGeom>
          <a:noFill/>
          <a:ln w="28575">
            <a:solidFill>
              <a:srgbClr val="FF3300"/>
            </a:solidFill>
            <a:round/>
            <a:headEnd/>
            <a:tailEnd type="triangle" w="med" len="med"/>
          </a:ln>
        </p:spPr>
        <p:txBody>
          <a:bodyPr wrap="none" anchor="ctr"/>
          <a:lstStyle/>
          <a:p>
            <a:endParaRPr lang="en-US"/>
          </a:p>
        </p:txBody>
      </p:sp>
      <p:sp>
        <p:nvSpPr>
          <p:cNvPr id="38" name="Rectangle 42"/>
          <p:cNvSpPr>
            <a:spLocks noChangeArrowheads="1"/>
          </p:cNvSpPr>
          <p:nvPr/>
        </p:nvSpPr>
        <p:spPr bwMode="auto">
          <a:xfrm>
            <a:off x="4492448" y="5739606"/>
            <a:ext cx="2215671" cy="246221"/>
          </a:xfrm>
          <a:prstGeom prst="rect">
            <a:avLst/>
          </a:prstGeom>
          <a:noFill/>
          <a:ln w="9525">
            <a:noFill/>
            <a:miter lim="800000"/>
            <a:headEnd/>
            <a:tailEnd/>
          </a:ln>
        </p:spPr>
        <p:txBody>
          <a:bodyPr wrap="none" lIns="0" tIns="0" rIns="0" bIns="0">
            <a:spAutoFit/>
          </a:bodyPr>
          <a:lstStyle/>
          <a:p>
            <a:pPr algn="ctr"/>
            <a:r>
              <a:rPr lang="en-US" sz="1600" dirty="0">
                <a:solidFill>
                  <a:srgbClr val="23458F"/>
                </a:solidFill>
                <a:latin typeface="Arial Black" pitchFamily="34" charset="0"/>
              </a:rPr>
              <a:t>Aligning Strategies </a:t>
            </a:r>
            <a:endParaRPr lang="en-US" sz="2800" dirty="0">
              <a:solidFill>
                <a:srgbClr val="23458F"/>
              </a:solidFill>
              <a:latin typeface="Arial Black" pitchFamily="34" charset="0"/>
            </a:endParaRPr>
          </a:p>
        </p:txBody>
      </p:sp>
      <p:sp>
        <p:nvSpPr>
          <p:cNvPr id="39" name="Rectangle 43"/>
          <p:cNvSpPr>
            <a:spLocks noChangeArrowheads="1"/>
          </p:cNvSpPr>
          <p:nvPr/>
        </p:nvSpPr>
        <p:spPr bwMode="auto">
          <a:xfrm>
            <a:off x="4492448" y="4389358"/>
            <a:ext cx="886461" cy="246221"/>
          </a:xfrm>
          <a:prstGeom prst="rect">
            <a:avLst/>
          </a:prstGeom>
          <a:noFill/>
          <a:ln w="9525">
            <a:noFill/>
            <a:miter lim="800000"/>
            <a:headEnd/>
            <a:tailEnd/>
          </a:ln>
        </p:spPr>
        <p:txBody>
          <a:bodyPr wrap="none" lIns="0" tIns="0" rIns="0" bIns="0">
            <a:spAutoFit/>
          </a:bodyPr>
          <a:lstStyle/>
          <a:p>
            <a:pPr algn="ctr"/>
            <a:r>
              <a:rPr lang="en-US" sz="1600" dirty="0">
                <a:solidFill>
                  <a:srgbClr val="23458F"/>
                </a:solidFill>
                <a:latin typeface="Arial Black" pitchFamily="34" charset="0"/>
              </a:rPr>
              <a:t>Leading</a:t>
            </a:r>
            <a:endParaRPr lang="en-US" sz="2800" dirty="0">
              <a:solidFill>
                <a:srgbClr val="23458F"/>
              </a:solidFill>
              <a:latin typeface="Arial Black" pitchFamily="34" charset="0"/>
            </a:endParaRPr>
          </a:p>
        </p:txBody>
      </p:sp>
      <p:sp>
        <p:nvSpPr>
          <p:cNvPr id="40" name="Rectangle 44"/>
          <p:cNvSpPr>
            <a:spLocks noChangeArrowheads="1"/>
          </p:cNvSpPr>
          <p:nvPr/>
        </p:nvSpPr>
        <p:spPr bwMode="auto">
          <a:xfrm>
            <a:off x="4492448" y="2717320"/>
            <a:ext cx="2626617" cy="246221"/>
          </a:xfrm>
          <a:prstGeom prst="rect">
            <a:avLst/>
          </a:prstGeom>
          <a:noFill/>
          <a:ln w="9525">
            <a:noFill/>
            <a:miter lim="800000"/>
            <a:headEnd/>
            <a:tailEnd/>
          </a:ln>
        </p:spPr>
        <p:txBody>
          <a:bodyPr wrap="none" lIns="0" tIns="0" rIns="0" bIns="0">
            <a:spAutoFit/>
          </a:bodyPr>
          <a:lstStyle/>
          <a:p>
            <a:pPr algn="ctr"/>
            <a:r>
              <a:rPr lang="en-US" sz="1600" dirty="0">
                <a:solidFill>
                  <a:srgbClr val="23458F"/>
                </a:solidFill>
                <a:latin typeface="Arial Black" pitchFamily="34" charset="0"/>
              </a:rPr>
              <a:t>Creating and Delivering</a:t>
            </a:r>
            <a:endParaRPr lang="en-US" sz="2800" dirty="0">
              <a:solidFill>
                <a:srgbClr val="23458F"/>
              </a:solidFill>
              <a:latin typeface="Arial Black" pitchFamily="34" charset="0"/>
            </a:endParaRPr>
          </a:p>
        </p:txBody>
      </p:sp>
      <p:sp>
        <p:nvSpPr>
          <p:cNvPr id="44" name="Rectangle 48"/>
          <p:cNvSpPr>
            <a:spLocks noChangeArrowheads="1"/>
          </p:cNvSpPr>
          <p:nvPr/>
        </p:nvSpPr>
        <p:spPr bwMode="auto">
          <a:xfrm>
            <a:off x="6400800" y="3392487"/>
            <a:ext cx="1981200" cy="762000"/>
          </a:xfrm>
          <a:prstGeom prst="rect">
            <a:avLst/>
          </a:prstGeom>
          <a:solidFill>
            <a:srgbClr val="275352"/>
          </a:solidFill>
          <a:ln w="28575">
            <a:solidFill>
              <a:srgbClr val="275352"/>
            </a:solidFill>
            <a:miter lim="800000"/>
            <a:headEnd/>
            <a:tailEnd/>
          </a:ln>
        </p:spPr>
        <p:txBody>
          <a:bodyPr/>
          <a:lstStyle/>
          <a:p>
            <a:pPr algn="ctr"/>
            <a:endParaRPr lang="en-US" dirty="0">
              <a:solidFill>
                <a:schemeClr val="bg1"/>
              </a:solidFill>
            </a:endParaRPr>
          </a:p>
        </p:txBody>
      </p:sp>
      <p:sp>
        <p:nvSpPr>
          <p:cNvPr id="45" name="Rectangle 49"/>
          <p:cNvSpPr>
            <a:spLocks noChangeArrowheads="1"/>
          </p:cNvSpPr>
          <p:nvPr/>
        </p:nvSpPr>
        <p:spPr bwMode="auto">
          <a:xfrm>
            <a:off x="6934200" y="3513083"/>
            <a:ext cx="889667" cy="553998"/>
          </a:xfrm>
          <a:prstGeom prst="rect">
            <a:avLst/>
          </a:prstGeom>
          <a:solidFill>
            <a:srgbClr val="275352"/>
          </a:solidFill>
          <a:ln w="9525">
            <a:solidFill>
              <a:srgbClr val="275352"/>
            </a:solidFill>
            <a:miter lim="800000"/>
            <a:headEnd/>
            <a:tailEnd/>
          </a:ln>
        </p:spPr>
        <p:txBody>
          <a:bodyPr wrap="none" lIns="0" tIns="0" rIns="0" bIns="0">
            <a:spAutoFit/>
          </a:bodyPr>
          <a:lstStyle/>
          <a:p>
            <a:pPr algn="ctr"/>
            <a:r>
              <a:rPr lang="en-US" sz="1200" b="1" dirty="0" smtClean="0">
                <a:solidFill>
                  <a:schemeClr val="bg1"/>
                </a:solidFill>
                <a:latin typeface="Arial" charset="0"/>
              </a:rPr>
              <a:t>Partners</a:t>
            </a:r>
          </a:p>
          <a:p>
            <a:pPr algn="ctr"/>
            <a:r>
              <a:rPr lang="en-US" sz="1200" b="1" dirty="0" smtClean="0">
                <a:solidFill>
                  <a:schemeClr val="bg1"/>
                </a:solidFill>
                <a:latin typeface="Arial" charset="0"/>
              </a:rPr>
              <a:t>&amp;</a:t>
            </a:r>
          </a:p>
          <a:p>
            <a:pPr algn="ctr"/>
            <a:r>
              <a:rPr lang="en-US" sz="1200" b="1" dirty="0" smtClean="0">
                <a:solidFill>
                  <a:schemeClr val="bg1"/>
                </a:solidFill>
                <a:latin typeface="Arial" charset="0"/>
              </a:rPr>
              <a:t>Consultants</a:t>
            </a:r>
            <a:endParaRPr lang="en-US" dirty="0">
              <a:solidFill>
                <a:schemeClr val="bg1"/>
              </a:solidFill>
            </a:endParaRPr>
          </a:p>
        </p:txBody>
      </p:sp>
      <p:grpSp>
        <p:nvGrpSpPr>
          <p:cNvPr id="3" name="Group 59"/>
          <p:cNvGrpSpPr>
            <a:grpSpLocks/>
          </p:cNvGrpSpPr>
          <p:nvPr/>
        </p:nvGrpSpPr>
        <p:grpSpPr bwMode="auto">
          <a:xfrm>
            <a:off x="3541713" y="4764087"/>
            <a:ext cx="1858962" cy="838200"/>
            <a:chOff x="1943" y="2784"/>
            <a:chExt cx="1171" cy="528"/>
          </a:xfrm>
          <a:solidFill>
            <a:srgbClr val="275352"/>
          </a:solidFill>
        </p:grpSpPr>
        <p:sp>
          <p:nvSpPr>
            <p:cNvPr id="54" name="Rectangle 60"/>
            <p:cNvSpPr>
              <a:spLocks noChangeArrowheads="1"/>
            </p:cNvSpPr>
            <p:nvPr/>
          </p:nvSpPr>
          <p:spPr bwMode="auto">
            <a:xfrm>
              <a:off x="1943" y="2784"/>
              <a:ext cx="1171" cy="528"/>
            </a:xfrm>
            <a:prstGeom prst="rect">
              <a:avLst/>
            </a:prstGeom>
            <a:grpFill/>
            <a:ln w="28575">
              <a:solidFill>
                <a:srgbClr val="275352"/>
              </a:solidFill>
              <a:miter lim="800000"/>
              <a:headEnd/>
              <a:tailEnd/>
            </a:ln>
          </p:spPr>
          <p:txBody>
            <a:bodyPr/>
            <a:lstStyle/>
            <a:p>
              <a:endParaRPr lang="en-US">
                <a:solidFill>
                  <a:schemeClr val="bg1"/>
                </a:solidFill>
              </a:endParaRPr>
            </a:p>
          </p:txBody>
        </p:sp>
        <p:sp>
          <p:nvSpPr>
            <p:cNvPr id="55" name="Rectangle 61"/>
            <p:cNvSpPr>
              <a:spLocks noChangeArrowheads="1"/>
            </p:cNvSpPr>
            <p:nvPr/>
          </p:nvSpPr>
          <p:spPr bwMode="auto">
            <a:xfrm>
              <a:off x="2152" y="2832"/>
              <a:ext cx="743" cy="116"/>
            </a:xfrm>
            <a:prstGeom prst="rect">
              <a:avLst/>
            </a:prstGeom>
            <a:grpFill/>
            <a:ln w="9525">
              <a:solidFill>
                <a:srgbClr val="275352"/>
              </a:solidFill>
              <a:miter lim="800000"/>
              <a:headEnd/>
              <a:tailEnd/>
            </a:ln>
          </p:spPr>
          <p:txBody>
            <a:bodyPr wrap="none" lIns="0" tIns="0" rIns="0" bIns="0">
              <a:spAutoFit/>
            </a:bodyPr>
            <a:lstStyle/>
            <a:p>
              <a:r>
                <a:rPr lang="en-US" sz="1200" b="1">
                  <a:solidFill>
                    <a:schemeClr val="bg1"/>
                  </a:solidFill>
                  <a:latin typeface="Arial" charset="0"/>
                </a:rPr>
                <a:t>Business Focus</a:t>
              </a:r>
              <a:endParaRPr lang="en-US">
                <a:solidFill>
                  <a:schemeClr val="bg1"/>
                </a:solidFill>
              </a:endParaRPr>
            </a:p>
          </p:txBody>
        </p:sp>
        <p:sp>
          <p:nvSpPr>
            <p:cNvPr id="56" name="Rectangle 62"/>
            <p:cNvSpPr>
              <a:spLocks noChangeArrowheads="1"/>
            </p:cNvSpPr>
            <p:nvPr/>
          </p:nvSpPr>
          <p:spPr bwMode="auto">
            <a:xfrm>
              <a:off x="2112" y="2976"/>
              <a:ext cx="921" cy="116"/>
            </a:xfrm>
            <a:prstGeom prst="rect">
              <a:avLst/>
            </a:prstGeom>
            <a:grpFill/>
            <a:ln w="9525">
              <a:solidFill>
                <a:srgbClr val="275352"/>
              </a:solidFill>
              <a:miter lim="800000"/>
              <a:headEnd/>
              <a:tailEnd/>
            </a:ln>
          </p:spPr>
          <p:txBody>
            <a:bodyPr lIns="0" tIns="0" rIns="0" bIns="0">
              <a:spAutoFit/>
            </a:bodyPr>
            <a:lstStyle/>
            <a:p>
              <a:r>
                <a:rPr lang="en-US" sz="1200">
                  <a:solidFill>
                    <a:schemeClr val="bg1"/>
                  </a:solidFill>
                  <a:latin typeface="Arial" charset="0"/>
                </a:rPr>
                <a:t>Metrics, Strategies</a:t>
              </a:r>
              <a:endParaRPr lang="en-US">
                <a:solidFill>
                  <a:schemeClr val="bg1"/>
                </a:solidFill>
              </a:endParaRPr>
            </a:p>
          </p:txBody>
        </p:sp>
        <p:sp>
          <p:nvSpPr>
            <p:cNvPr id="57" name="Rectangle 63"/>
            <p:cNvSpPr>
              <a:spLocks noChangeArrowheads="1"/>
            </p:cNvSpPr>
            <p:nvPr/>
          </p:nvSpPr>
          <p:spPr bwMode="auto">
            <a:xfrm>
              <a:off x="2297" y="3120"/>
              <a:ext cx="429" cy="116"/>
            </a:xfrm>
            <a:prstGeom prst="rect">
              <a:avLst/>
            </a:prstGeom>
            <a:grpFill/>
            <a:ln w="9525">
              <a:solidFill>
                <a:srgbClr val="275352"/>
              </a:solidFill>
              <a:miter lim="800000"/>
              <a:headEnd/>
              <a:tailEnd/>
            </a:ln>
          </p:spPr>
          <p:txBody>
            <a:bodyPr wrap="none" lIns="0" tIns="0" rIns="0" bIns="0">
              <a:spAutoFit/>
            </a:bodyPr>
            <a:lstStyle/>
            <a:p>
              <a:r>
                <a:rPr lang="en-US" sz="1200">
                  <a:solidFill>
                    <a:schemeClr val="bg1"/>
                  </a:solidFill>
                  <a:latin typeface="Arial" charset="0"/>
                </a:rPr>
                <a:t>and Plans</a:t>
              </a:r>
              <a:endParaRPr lang="en-US">
                <a:solidFill>
                  <a:schemeClr val="bg1"/>
                </a:solidFill>
              </a:endParaRPr>
            </a:p>
          </p:txBody>
        </p:sp>
      </p:grpSp>
      <p:sp>
        <p:nvSpPr>
          <p:cNvPr id="49" name="Line 8"/>
          <p:cNvSpPr>
            <a:spLocks noChangeShapeType="1"/>
          </p:cNvSpPr>
          <p:nvPr/>
        </p:nvSpPr>
        <p:spPr bwMode="auto">
          <a:xfrm>
            <a:off x="2895600" y="1865200"/>
            <a:ext cx="0" cy="4572000"/>
          </a:xfrm>
          <a:prstGeom prst="line">
            <a:avLst/>
          </a:prstGeom>
          <a:noFill/>
          <a:ln w="28575">
            <a:solidFill>
              <a:srgbClr val="FF0000"/>
            </a:solidFill>
            <a:round/>
            <a:headEnd/>
            <a:tailEnd/>
          </a:ln>
        </p:spPr>
        <p:txBody>
          <a:bodyPr/>
          <a:lstStyle/>
          <a:p>
            <a:endParaRPr lang="en-US"/>
          </a:p>
        </p:txBody>
      </p:sp>
      <p:sp>
        <p:nvSpPr>
          <p:cNvPr id="50" name="Rectangle 25"/>
          <p:cNvSpPr>
            <a:spLocks noChangeArrowheads="1"/>
          </p:cNvSpPr>
          <p:nvPr/>
        </p:nvSpPr>
        <p:spPr bwMode="auto">
          <a:xfrm>
            <a:off x="1710463" y="3892438"/>
            <a:ext cx="607539" cy="261610"/>
          </a:xfrm>
          <a:prstGeom prst="rect">
            <a:avLst/>
          </a:prstGeom>
          <a:noFill/>
          <a:ln w="9525">
            <a:noFill/>
            <a:miter lim="800000"/>
            <a:headEnd/>
            <a:tailEnd/>
          </a:ln>
        </p:spPr>
        <p:txBody>
          <a:bodyPr wrap="none" lIns="0" tIns="0" rIns="0" bIns="0">
            <a:spAutoFit/>
          </a:bodyPr>
          <a:lstStyle/>
          <a:p>
            <a:pPr algn="ctr"/>
            <a:r>
              <a:rPr lang="en-US" sz="1700" b="1" dirty="0">
                <a:solidFill>
                  <a:srgbClr val="FF0000"/>
                </a:solidFill>
                <a:latin typeface="Arial" charset="0"/>
              </a:rPr>
              <a:t>Gap 1</a:t>
            </a:r>
            <a:endParaRPr lang="en-US" dirty="0"/>
          </a:p>
        </p:txBody>
      </p:sp>
      <p:sp>
        <p:nvSpPr>
          <p:cNvPr id="51" name="Line 33"/>
          <p:cNvSpPr>
            <a:spLocks noChangeShapeType="1"/>
          </p:cNvSpPr>
          <p:nvPr/>
        </p:nvSpPr>
        <p:spPr bwMode="auto">
          <a:xfrm>
            <a:off x="2895600" y="6437200"/>
            <a:ext cx="533400" cy="0"/>
          </a:xfrm>
          <a:prstGeom prst="line">
            <a:avLst/>
          </a:prstGeom>
          <a:noFill/>
          <a:ln w="28575">
            <a:solidFill>
              <a:srgbClr val="FF3300"/>
            </a:solidFill>
            <a:round/>
            <a:headEnd/>
            <a:tailEnd type="triangle" w="lg" len="lg"/>
          </a:ln>
        </p:spPr>
        <p:txBody>
          <a:bodyPr wrap="none" anchor="ctr"/>
          <a:lstStyle/>
          <a:p>
            <a:endParaRPr lang="en-US"/>
          </a:p>
        </p:txBody>
      </p:sp>
      <p:sp>
        <p:nvSpPr>
          <p:cNvPr id="52" name="Line 34"/>
          <p:cNvSpPr>
            <a:spLocks noChangeShapeType="1"/>
          </p:cNvSpPr>
          <p:nvPr/>
        </p:nvSpPr>
        <p:spPr bwMode="auto">
          <a:xfrm>
            <a:off x="2895600" y="1865200"/>
            <a:ext cx="457200" cy="0"/>
          </a:xfrm>
          <a:prstGeom prst="line">
            <a:avLst/>
          </a:prstGeom>
          <a:noFill/>
          <a:ln w="28575">
            <a:solidFill>
              <a:srgbClr val="FF3300"/>
            </a:solidFill>
            <a:round/>
            <a:headEnd/>
            <a:tailEnd type="none" w="med" len="med"/>
          </a:ln>
        </p:spPr>
        <p:txBody>
          <a:bodyPr wrap="none" anchor="ctr"/>
          <a:lstStyle/>
          <a:p>
            <a:endParaRPr lang="en-US"/>
          </a:p>
        </p:txBody>
      </p:sp>
      <p:sp>
        <p:nvSpPr>
          <p:cNvPr id="53" name="Rectangle 41"/>
          <p:cNvSpPr>
            <a:spLocks noChangeArrowheads="1"/>
          </p:cNvSpPr>
          <p:nvPr/>
        </p:nvSpPr>
        <p:spPr bwMode="auto">
          <a:xfrm>
            <a:off x="1192533" y="4227400"/>
            <a:ext cx="1643399" cy="492443"/>
          </a:xfrm>
          <a:prstGeom prst="rect">
            <a:avLst/>
          </a:prstGeom>
          <a:noFill/>
          <a:ln w="9525">
            <a:noFill/>
            <a:miter lim="800000"/>
            <a:headEnd/>
            <a:tailEnd/>
          </a:ln>
        </p:spPr>
        <p:txBody>
          <a:bodyPr wrap="none" lIns="0" tIns="0" rIns="0" bIns="0">
            <a:spAutoFit/>
          </a:bodyPr>
          <a:lstStyle/>
          <a:p>
            <a:pPr algn="ctr"/>
            <a:r>
              <a:rPr lang="en-US" sz="1600" dirty="0">
                <a:solidFill>
                  <a:srgbClr val="23458F"/>
                </a:solidFill>
                <a:latin typeface="Arial Black" pitchFamily="34" charset="0"/>
              </a:rPr>
              <a:t>Listening and</a:t>
            </a:r>
          </a:p>
          <a:p>
            <a:pPr algn="ctr"/>
            <a:r>
              <a:rPr lang="en-US" sz="1600" dirty="0">
                <a:solidFill>
                  <a:srgbClr val="23458F"/>
                </a:solidFill>
                <a:latin typeface="Arial Black" pitchFamily="34" charset="0"/>
              </a:rPr>
              <a:t>Understanding</a:t>
            </a:r>
            <a:endParaRPr lang="en-US" sz="2800" dirty="0">
              <a:solidFill>
                <a:srgbClr val="23458F"/>
              </a:solidFill>
              <a:latin typeface="Arial Black" pitchFamily="34" charset="0"/>
            </a:endParaRPr>
          </a:p>
        </p:txBody>
      </p:sp>
      <p:sp>
        <p:nvSpPr>
          <p:cNvPr id="58" name="Rectangle 46"/>
          <p:cNvSpPr>
            <a:spLocks noChangeArrowheads="1"/>
          </p:cNvSpPr>
          <p:nvPr/>
        </p:nvSpPr>
        <p:spPr bwMode="auto">
          <a:xfrm rot="5400000">
            <a:off x="1679010" y="4028089"/>
            <a:ext cx="2743200" cy="246221"/>
          </a:xfrm>
          <a:prstGeom prst="rect">
            <a:avLst/>
          </a:prstGeom>
          <a:noFill/>
          <a:ln w="9525">
            <a:noFill/>
            <a:miter lim="800000"/>
            <a:headEnd/>
            <a:tailEnd/>
          </a:ln>
        </p:spPr>
        <p:txBody>
          <a:bodyPr wrap="square" lIns="0" tIns="0" rIns="0" bIns="0">
            <a:spAutoFit/>
          </a:bodyPr>
          <a:lstStyle/>
          <a:p>
            <a:pPr algn="ctr"/>
            <a:r>
              <a:rPr lang="en-US" sz="1600" dirty="0" smtClean="0">
                <a:solidFill>
                  <a:srgbClr val="FF0000"/>
                </a:solidFill>
                <a:latin typeface="Arial Black" pitchFamily="34" charset="0"/>
              </a:rPr>
              <a:t>Closed-loop feedback</a:t>
            </a:r>
            <a:endParaRPr lang="en-US" sz="2800" dirty="0">
              <a:solidFill>
                <a:srgbClr val="FF0000"/>
              </a:solidFill>
              <a:latin typeface="Arial Black" pitchFamily="34" charset="0"/>
            </a:endParaRPr>
          </a:p>
        </p:txBody>
      </p:sp>
      <p:sp>
        <p:nvSpPr>
          <p:cNvPr id="59" name="Text Box 53"/>
          <p:cNvSpPr txBox="1">
            <a:spLocks noChangeArrowheads="1"/>
          </p:cNvSpPr>
          <p:nvPr/>
        </p:nvSpPr>
        <p:spPr bwMode="auto">
          <a:xfrm>
            <a:off x="990600" y="1331800"/>
            <a:ext cx="1752600" cy="523220"/>
          </a:xfrm>
          <a:prstGeom prst="rect">
            <a:avLst/>
          </a:prstGeom>
          <a:solidFill>
            <a:srgbClr val="006600"/>
          </a:solidFill>
          <a:ln w="9525">
            <a:noFill/>
            <a:miter lim="800000"/>
            <a:headEnd/>
            <a:tailEnd/>
          </a:ln>
          <a:effectLst>
            <a:outerShdw dist="107763" dir="13500000" algn="ctr" rotWithShape="0">
              <a:schemeClr val="bg2"/>
            </a:outerShdw>
          </a:effectLst>
        </p:spPr>
        <p:txBody>
          <a:bodyPr>
            <a:spAutoFit/>
          </a:bodyPr>
          <a:lstStyle/>
          <a:p>
            <a:pPr algn="ctr">
              <a:spcBef>
                <a:spcPct val="50000"/>
              </a:spcBef>
              <a:defRPr/>
            </a:pPr>
            <a:r>
              <a:rPr lang="en-US" sz="1400" dirty="0" smtClean="0">
                <a:solidFill>
                  <a:srgbClr val="FFFF99"/>
                </a:solidFill>
              </a:rPr>
              <a:t>Customer Profile Survey</a:t>
            </a:r>
            <a:endParaRPr lang="en-US" dirty="0">
              <a:solidFill>
                <a:srgbClr val="FFFF99"/>
              </a:solidFill>
            </a:endParaRPr>
          </a:p>
        </p:txBody>
      </p:sp>
      <p:sp>
        <p:nvSpPr>
          <p:cNvPr id="60" name="Text Box 58"/>
          <p:cNvSpPr txBox="1">
            <a:spLocks noChangeArrowheads="1"/>
          </p:cNvSpPr>
          <p:nvPr/>
        </p:nvSpPr>
        <p:spPr bwMode="auto">
          <a:xfrm>
            <a:off x="990600" y="3031536"/>
            <a:ext cx="1752600" cy="523220"/>
          </a:xfrm>
          <a:prstGeom prst="rect">
            <a:avLst/>
          </a:prstGeom>
          <a:solidFill>
            <a:srgbClr val="006600"/>
          </a:solidFill>
          <a:ln w="9525">
            <a:noFill/>
            <a:miter lim="800000"/>
            <a:headEnd/>
            <a:tailEnd/>
          </a:ln>
          <a:effectLst>
            <a:outerShdw dist="107763" dir="13500000" algn="ctr" rotWithShape="0">
              <a:schemeClr val="bg2"/>
            </a:outerShdw>
          </a:effectLst>
        </p:spPr>
        <p:txBody>
          <a:bodyPr>
            <a:spAutoFit/>
          </a:bodyPr>
          <a:lstStyle/>
          <a:p>
            <a:pPr algn="ctr">
              <a:spcBef>
                <a:spcPct val="50000"/>
              </a:spcBef>
              <a:defRPr/>
            </a:pPr>
            <a:r>
              <a:rPr lang="en-US" sz="1400" dirty="0" smtClean="0">
                <a:solidFill>
                  <a:srgbClr val="FFFF99"/>
                </a:solidFill>
                <a:latin typeface="Arial" pitchFamily="34" charset="0"/>
              </a:rPr>
              <a:t>Customer Tracking Survey</a:t>
            </a:r>
            <a:endParaRPr lang="en-US" dirty="0">
              <a:solidFill>
                <a:srgbClr val="FFFF99"/>
              </a:solidFill>
            </a:endParaRPr>
          </a:p>
        </p:txBody>
      </p:sp>
      <p:sp>
        <p:nvSpPr>
          <p:cNvPr id="61" name="Text Box 58"/>
          <p:cNvSpPr txBox="1">
            <a:spLocks noChangeArrowheads="1"/>
          </p:cNvSpPr>
          <p:nvPr/>
        </p:nvSpPr>
        <p:spPr bwMode="auto">
          <a:xfrm>
            <a:off x="990600" y="2093800"/>
            <a:ext cx="1752600" cy="523220"/>
          </a:xfrm>
          <a:prstGeom prst="rect">
            <a:avLst/>
          </a:prstGeom>
          <a:solidFill>
            <a:srgbClr val="006600"/>
          </a:solidFill>
          <a:ln w="9525">
            <a:noFill/>
            <a:miter lim="800000"/>
            <a:headEnd/>
            <a:tailEnd/>
          </a:ln>
          <a:effectLst>
            <a:outerShdw dist="107763" dir="13500000" algn="ctr" rotWithShape="0">
              <a:schemeClr val="bg2"/>
            </a:outerShdw>
          </a:effectLst>
        </p:spPr>
        <p:txBody>
          <a:bodyPr>
            <a:spAutoFit/>
          </a:bodyPr>
          <a:lstStyle/>
          <a:p>
            <a:pPr algn="ctr">
              <a:spcBef>
                <a:spcPct val="50000"/>
              </a:spcBef>
              <a:defRPr/>
            </a:pPr>
            <a:r>
              <a:rPr lang="en-US" sz="1400" dirty="0" smtClean="0">
                <a:solidFill>
                  <a:srgbClr val="FFFF99"/>
                </a:solidFill>
                <a:latin typeface="Arial" pitchFamily="34" charset="0"/>
              </a:rPr>
              <a:t>Customer Experience  Survey</a:t>
            </a:r>
            <a:endParaRPr lang="en-US" dirty="0">
              <a:solidFill>
                <a:srgbClr val="FFFF99"/>
              </a:solidFill>
            </a:endParaRPr>
          </a:p>
        </p:txBody>
      </p:sp>
      <p:sp>
        <p:nvSpPr>
          <p:cNvPr id="62" name="Rectangle 46"/>
          <p:cNvSpPr>
            <a:spLocks noChangeArrowheads="1"/>
          </p:cNvSpPr>
          <p:nvPr/>
        </p:nvSpPr>
        <p:spPr bwMode="auto">
          <a:xfrm>
            <a:off x="1143000" y="5081475"/>
            <a:ext cx="1742465" cy="492443"/>
          </a:xfrm>
          <a:prstGeom prst="rect">
            <a:avLst/>
          </a:prstGeom>
          <a:noFill/>
          <a:ln w="9525">
            <a:noFill/>
            <a:miter lim="800000"/>
            <a:headEnd/>
            <a:tailEnd/>
          </a:ln>
        </p:spPr>
        <p:txBody>
          <a:bodyPr wrap="none" lIns="0" tIns="0" rIns="0" bIns="0">
            <a:spAutoFit/>
          </a:bodyPr>
          <a:lstStyle/>
          <a:p>
            <a:pPr algn="ctr"/>
            <a:r>
              <a:rPr lang="en-US" sz="1600" dirty="0">
                <a:solidFill>
                  <a:srgbClr val="23458F"/>
                </a:solidFill>
                <a:latin typeface="Arial Black" pitchFamily="34" charset="0"/>
              </a:rPr>
              <a:t>Monitoring and </a:t>
            </a:r>
          </a:p>
          <a:p>
            <a:pPr algn="ctr"/>
            <a:r>
              <a:rPr lang="en-US" sz="1600" dirty="0">
                <a:solidFill>
                  <a:srgbClr val="23458F"/>
                </a:solidFill>
                <a:latin typeface="Arial Black" pitchFamily="34" charset="0"/>
              </a:rPr>
              <a:t>Responding</a:t>
            </a:r>
            <a:endParaRPr lang="en-US" sz="2800" dirty="0">
              <a:solidFill>
                <a:srgbClr val="23458F"/>
              </a:solidFill>
              <a:latin typeface="Arial Black" pitchFamily="34" charset="0"/>
            </a:endParaRPr>
          </a:p>
        </p:txBody>
      </p:sp>
      <p:sp>
        <p:nvSpPr>
          <p:cNvPr id="46" name="TextBox 9"/>
          <p:cNvSpPr txBox="1">
            <a:spLocks noChangeArrowheads="1"/>
          </p:cNvSpPr>
          <p:nvPr/>
        </p:nvSpPr>
        <p:spPr bwMode="auto">
          <a:xfrm>
            <a:off x="7274463" y="152400"/>
            <a:ext cx="1717137" cy="230832"/>
          </a:xfrm>
          <a:prstGeom prst="rect">
            <a:avLst/>
          </a:prstGeom>
          <a:solidFill>
            <a:srgbClr val="AE2D2B"/>
          </a:solidFill>
          <a:ln w="9525">
            <a:noFill/>
            <a:miter lim="800000"/>
            <a:headEnd/>
            <a:tailEnd/>
          </a:ln>
        </p:spPr>
        <p:txBody>
          <a:bodyPr wrap="none">
            <a:spAutoFit/>
          </a:bodyPr>
          <a:lstStyle/>
          <a:p>
            <a:pPr algn="r"/>
            <a:r>
              <a:rPr lang="en-US" sz="900" dirty="0" smtClean="0">
                <a:solidFill>
                  <a:schemeClr val="bg1"/>
                </a:solidFill>
                <a:latin typeface="Arial Black" pitchFamily="34" charset="0"/>
              </a:rPr>
              <a:t>Programmatic Approach</a:t>
            </a:r>
            <a:endParaRPr lang="en-US" sz="900" dirty="0">
              <a:solidFill>
                <a:schemeClr val="bg1"/>
              </a:solidFill>
              <a:latin typeface="Arial Black" pitchFamily="34" charset="0"/>
            </a:endParaRPr>
          </a:p>
        </p:txBody>
      </p:sp>
    </p:spTree>
    <p:extLst>
      <p:ext uri="{BB962C8B-B14F-4D97-AF65-F5344CB8AC3E}">
        <p14:creationId xmlns:p14="http://schemas.microsoft.com/office/powerpoint/2010/main" val="154525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60" grpId="0" animBg="1" autoUpdateAnimBg="0"/>
      <p:bldP spid="6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1143000"/>
          </a:xfrm>
        </p:spPr>
        <p:txBody>
          <a:bodyPr/>
          <a:lstStyle/>
          <a:p>
            <a:r>
              <a:rPr lang="en-US" sz="2000" dirty="0" smtClean="0">
                <a:latin typeface="Arial Black" pitchFamily="34" charset="0"/>
              </a:rPr>
              <a:t>Common Sales / eCommerce / Wine Club Manager Goals</a:t>
            </a:r>
            <a:r>
              <a:rPr lang="en-US" sz="2400" dirty="0" smtClean="0"/>
              <a:t/>
            </a:r>
            <a:br>
              <a:rPr lang="en-US" sz="2400" dirty="0" smtClean="0"/>
            </a:br>
            <a:r>
              <a:rPr lang="en-US" sz="1800" dirty="0" smtClean="0"/>
              <a:t>All addressable by customer surveys</a:t>
            </a:r>
            <a:endParaRPr lang="en-US" sz="2400" dirty="0"/>
          </a:p>
        </p:txBody>
      </p:sp>
      <p:sp>
        <p:nvSpPr>
          <p:cNvPr id="3" name="Content Placeholder 2"/>
          <p:cNvSpPr>
            <a:spLocks noGrp="1"/>
          </p:cNvSpPr>
          <p:nvPr>
            <p:ph idx="1"/>
          </p:nvPr>
        </p:nvSpPr>
        <p:spPr/>
        <p:txBody>
          <a:bodyPr/>
          <a:lstStyle/>
          <a:p>
            <a:r>
              <a:rPr lang="en-US" sz="1600" dirty="0" smtClean="0"/>
              <a:t>Stem attrition / increase retention:</a:t>
            </a:r>
            <a:r>
              <a:rPr lang="en-US" sz="1600" b="0" dirty="0" smtClean="0"/>
              <a:t> (Why are they leaving? What misperceptions are there that are addressable via better/more focused marketing?)</a:t>
            </a:r>
          </a:p>
          <a:p>
            <a:r>
              <a:rPr lang="en-US" sz="1600" dirty="0" smtClean="0"/>
              <a:t>Grow sales: </a:t>
            </a:r>
            <a:r>
              <a:rPr lang="en-US" sz="1600" b="0" dirty="0" smtClean="0"/>
              <a:t>(What levers do we need to pull?)</a:t>
            </a:r>
          </a:p>
          <a:p>
            <a:r>
              <a:rPr lang="en-US" sz="1600" dirty="0" smtClean="0"/>
              <a:t>Strengthen and deepen the relationships</a:t>
            </a:r>
            <a:r>
              <a:rPr lang="en-US" sz="1600" b="0" dirty="0" smtClean="0"/>
              <a:t> that we have with each of our wine club members. (What are the drivers of relationship health? How do we compare to the competition? Where do we need to focus our improvement efforts?)</a:t>
            </a:r>
          </a:p>
          <a:p>
            <a:r>
              <a:rPr lang="en-US" sz="1600" dirty="0" smtClean="0"/>
              <a:t>Recover previous club members </a:t>
            </a:r>
            <a:r>
              <a:rPr lang="en-US" sz="1600" b="0" dirty="0" smtClean="0"/>
              <a:t>who have terminated their relationship with you (Who has left and why, what might attract them back?)</a:t>
            </a:r>
          </a:p>
          <a:p>
            <a:r>
              <a:rPr lang="en-US" sz="1600" dirty="0" smtClean="0"/>
              <a:t>Enlist “Ambassadors” </a:t>
            </a:r>
            <a:r>
              <a:rPr lang="en-US" sz="1600" b="0" dirty="0" smtClean="0"/>
              <a:t>to promote our brand (Who are they? How might we enlist them? What messages should we arm them with?)</a:t>
            </a:r>
          </a:p>
          <a:p>
            <a:r>
              <a:rPr lang="en-US" sz="1600" dirty="0" smtClean="0"/>
              <a:t>What are the perceptions of our quality-price ratio? </a:t>
            </a:r>
            <a:r>
              <a:rPr lang="en-US" sz="1600" b="0" dirty="0" smtClean="0"/>
              <a:t>(Are there misperceptions? What could marketing do to correct these misperceptions?)</a:t>
            </a:r>
          </a:p>
          <a:p>
            <a:endParaRPr lang="en-US" sz="1600" b="0" dirty="0" smtClean="0"/>
          </a:p>
          <a:p>
            <a:endParaRPr lang="en-US" sz="1600" b="0" dirty="0"/>
          </a:p>
        </p:txBody>
      </p:sp>
      <p:sp>
        <p:nvSpPr>
          <p:cNvPr id="4" name="TextBox 9"/>
          <p:cNvSpPr txBox="1">
            <a:spLocks noChangeArrowheads="1"/>
          </p:cNvSpPr>
          <p:nvPr/>
        </p:nvSpPr>
        <p:spPr bwMode="auto">
          <a:xfrm>
            <a:off x="7883525" y="152400"/>
            <a:ext cx="1108075" cy="230188"/>
          </a:xfrm>
          <a:prstGeom prst="rect">
            <a:avLst/>
          </a:prstGeom>
          <a:solidFill>
            <a:srgbClr val="275352"/>
          </a:solidFill>
          <a:ln w="9525">
            <a:noFill/>
            <a:miter lim="800000"/>
            <a:headEnd/>
            <a:tailEnd/>
          </a:ln>
        </p:spPr>
        <p:txBody>
          <a:bodyPr wrap="none">
            <a:spAutoFit/>
          </a:bodyPr>
          <a:lstStyle/>
          <a:p>
            <a:pPr algn="r"/>
            <a:r>
              <a:rPr lang="en-US" sz="900">
                <a:solidFill>
                  <a:schemeClr val="bg1"/>
                </a:solidFill>
                <a:latin typeface="Arial Black" pitchFamily="34" charset="0"/>
              </a:rPr>
              <a:t>Business Case</a:t>
            </a:r>
          </a:p>
        </p:txBody>
      </p:sp>
    </p:spTree>
    <p:extLst>
      <p:ext uri="{BB962C8B-B14F-4D97-AF65-F5344CB8AC3E}">
        <p14:creationId xmlns:p14="http://schemas.microsoft.com/office/powerpoint/2010/main" val="34447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1066800" y="1066800"/>
            <a:ext cx="7772400" cy="5791200"/>
          </a:xfrm>
        </p:spPr>
        <p:txBody>
          <a:bodyPr/>
          <a:lstStyle/>
          <a:p>
            <a:r>
              <a:rPr lang="en-US" sz="1470" dirty="0" smtClean="0"/>
              <a:t>Improve Club relationship health</a:t>
            </a:r>
          </a:p>
          <a:p>
            <a:pPr lvl="1"/>
            <a:r>
              <a:rPr lang="en-US" sz="1470" dirty="0" smtClean="0"/>
              <a:t>Uncover systemic issues that need to be fixed</a:t>
            </a:r>
          </a:p>
          <a:p>
            <a:pPr lvl="1"/>
            <a:r>
              <a:rPr lang="en-US" sz="1470" b="1" dirty="0" smtClean="0">
                <a:solidFill>
                  <a:srgbClr val="0070C0"/>
                </a:solidFill>
              </a:rPr>
              <a:t>Improve brand/reputation</a:t>
            </a:r>
          </a:p>
          <a:p>
            <a:pPr lvl="2"/>
            <a:r>
              <a:rPr lang="en-US" sz="1470" b="1" dirty="0" smtClean="0">
                <a:solidFill>
                  <a:srgbClr val="0070C0"/>
                </a:solidFill>
              </a:rPr>
              <a:t>Increase positive WoM behaviors among identified Promoters</a:t>
            </a:r>
          </a:p>
          <a:p>
            <a:pPr lvl="2"/>
            <a:r>
              <a:rPr lang="en-US" sz="1470" dirty="0" smtClean="0"/>
              <a:t>Decrease negative WoM behaviors among identified Detractors</a:t>
            </a:r>
          </a:p>
          <a:p>
            <a:r>
              <a:rPr lang="en-US" sz="1470" dirty="0" smtClean="0"/>
              <a:t>Improve customer lifetime value</a:t>
            </a:r>
          </a:p>
          <a:p>
            <a:pPr lvl="1"/>
            <a:r>
              <a:rPr lang="en-US" sz="1470" dirty="0" smtClean="0"/>
              <a:t>Leverage new growth opportunities</a:t>
            </a:r>
          </a:p>
          <a:p>
            <a:pPr lvl="1"/>
            <a:r>
              <a:rPr lang="en-US" sz="1470" dirty="0" smtClean="0"/>
              <a:t>Improve up-sell, cross-sell</a:t>
            </a:r>
          </a:p>
          <a:p>
            <a:pPr lvl="1"/>
            <a:r>
              <a:rPr lang="en-US" sz="1470" b="1" dirty="0" smtClean="0">
                <a:solidFill>
                  <a:srgbClr val="0070C0"/>
                </a:solidFill>
              </a:rPr>
              <a:t>Improve retention and sales revenues per member</a:t>
            </a:r>
          </a:p>
          <a:p>
            <a:pPr lvl="2"/>
            <a:r>
              <a:rPr lang="en-US" sz="1470" dirty="0" smtClean="0"/>
              <a:t>A 5% increase in retention rate increases sales revenues 5%</a:t>
            </a:r>
          </a:p>
          <a:p>
            <a:pPr lvl="1"/>
            <a:r>
              <a:rPr lang="en-US" sz="1470" dirty="0" smtClean="0"/>
              <a:t>Identify &amp; recover members at risk to protect revenue and reduce churn</a:t>
            </a:r>
          </a:p>
          <a:p>
            <a:r>
              <a:rPr lang="en-US" sz="1470" dirty="0" smtClean="0"/>
              <a:t>Improve competitive positioning</a:t>
            </a:r>
          </a:p>
          <a:p>
            <a:pPr lvl="1"/>
            <a:r>
              <a:rPr lang="en-US" sz="1470" b="1" dirty="0" smtClean="0">
                <a:solidFill>
                  <a:srgbClr val="0070C0"/>
                </a:solidFill>
              </a:rPr>
              <a:t>Identify competitive advantages </a:t>
            </a:r>
            <a:r>
              <a:rPr lang="en-US" sz="1470" dirty="0" smtClean="0"/>
              <a:t>and gaps to drive selling strategies and </a:t>
            </a:r>
            <a:r>
              <a:rPr lang="en-US" sz="1470" b="1" dirty="0" smtClean="0">
                <a:solidFill>
                  <a:srgbClr val="0070C0"/>
                </a:solidFill>
              </a:rPr>
              <a:t>improve competitive positioning</a:t>
            </a:r>
          </a:p>
          <a:p>
            <a:r>
              <a:rPr lang="en-US" sz="1470" dirty="0" smtClean="0"/>
              <a:t>Improve team performance</a:t>
            </a:r>
          </a:p>
          <a:p>
            <a:pPr lvl="1"/>
            <a:r>
              <a:rPr lang="en-US" sz="1470" dirty="0" smtClean="0"/>
              <a:t>Use customer feedback as an element in the annual review process for your management &amp; operations teams</a:t>
            </a:r>
          </a:p>
          <a:p>
            <a:pPr lvl="1"/>
            <a:r>
              <a:rPr lang="en-US" sz="1470" dirty="0" smtClean="0"/>
              <a:t>Tie compensation to customer feedback in a fair and objective manner</a:t>
            </a:r>
          </a:p>
        </p:txBody>
      </p:sp>
      <p:sp>
        <p:nvSpPr>
          <p:cNvPr id="18435" name="Rectangle 18"/>
          <p:cNvSpPr>
            <a:spLocks noChangeArrowheads="1"/>
          </p:cNvSpPr>
          <p:nvPr/>
        </p:nvSpPr>
        <p:spPr bwMode="auto">
          <a:xfrm>
            <a:off x="2125663" y="6038850"/>
            <a:ext cx="184150" cy="396875"/>
          </a:xfrm>
          <a:prstGeom prst="rect">
            <a:avLst/>
          </a:prstGeom>
          <a:noFill/>
          <a:ln w="9525">
            <a:noFill/>
            <a:miter lim="800000"/>
            <a:headEnd/>
            <a:tailEnd/>
          </a:ln>
        </p:spPr>
        <p:txBody>
          <a:bodyPr wrap="none">
            <a:spAutoFit/>
          </a:bodyPr>
          <a:lstStyle/>
          <a:p>
            <a:endParaRPr lang="en-US"/>
          </a:p>
        </p:txBody>
      </p:sp>
      <p:sp>
        <p:nvSpPr>
          <p:cNvPr id="18436" name="Rectangle 21"/>
          <p:cNvSpPr>
            <a:spLocks noChangeArrowheads="1"/>
          </p:cNvSpPr>
          <p:nvPr/>
        </p:nvSpPr>
        <p:spPr bwMode="auto">
          <a:xfrm>
            <a:off x="2989263" y="6030913"/>
            <a:ext cx="184150" cy="396875"/>
          </a:xfrm>
          <a:prstGeom prst="rect">
            <a:avLst/>
          </a:prstGeom>
          <a:noFill/>
          <a:ln w="9525">
            <a:noFill/>
            <a:miter lim="800000"/>
            <a:headEnd/>
            <a:tailEnd/>
          </a:ln>
        </p:spPr>
        <p:txBody>
          <a:bodyPr wrap="none">
            <a:spAutoFit/>
          </a:bodyPr>
          <a:lstStyle/>
          <a:p>
            <a:endParaRPr lang="en-US"/>
          </a:p>
        </p:txBody>
      </p:sp>
      <p:sp>
        <p:nvSpPr>
          <p:cNvPr id="18437" name="Rectangle 23"/>
          <p:cNvSpPr>
            <a:spLocks noChangeArrowheads="1"/>
          </p:cNvSpPr>
          <p:nvPr/>
        </p:nvSpPr>
        <p:spPr bwMode="auto">
          <a:xfrm>
            <a:off x="990600" y="304800"/>
            <a:ext cx="7620000" cy="461963"/>
          </a:xfrm>
          <a:prstGeom prst="rect">
            <a:avLst/>
          </a:prstGeom>
          <a:noFill/>
          <a:ln w="9525">
            <a:noFill/>
            <a:miter lim="800000"/>
            <a:headEnd/>
            <a:tailEnd/>
          </a:ln>
        </p:spPr>
        <p:txBody>
          <a:bodyPr>
            <a:spAutoFit/>
          </a:bodyPr>
          <a:lstStyle/>
          <a:p>
            <a:r>
              <a:rPr lang="en-US" sz="2400" b="1">
                <a:solidFill>
                  <a:srgbClr val="275352"/>
                </a:solidFill>
                <a:latin typeface="Arial Black" pitchFamily="34" charset="0"/>
              </a:rPr>
              <a:t>Benefits</a:t>
            </a:r>
            <a:endParaRPr lang="en-US" sz="2800" b="1">
              <a:solidFill>
                <a:srgbClr val="275352"/>
              </a:solidFill>
              <a:latin typeface="Arial Black" pitchFamily="34" charset="0"/>
            </a:endParaRPr>
          </a:p>
        </p:txBody>
      </p:sp>
      <p:sp>
        <p:nvSpPr>
          <p:cNvPr id="18438" name="TextBox 9"/>
          <p:cNvSpPr txBox="1">
            <a:spLocks noChangeArrowheads="1"/>
          </p:cNvSpPr>
          <p:nvPr/>
        </p:nvSpPr>
        <p:spPr bwMode="auto">
          <a:xfrm>
            <a:off x="7883525" y="152400"/>
            <a:ext cx="1108075" cy="230188"/>
          </a:xfrm>
          <a:prstGeom prst="rect">
            <a:avLst/>
          </a:prstGeom>
          <a:solidFill>
            <a:srgbClr val="275352"/>
          </a:solidFill>
          <a:ln w="9525">
            <a:noFill/>
            <a:miter lim="800000"/>
            <a:headEnd/>
            <a:tailEnd/>
          </a:ln>
        </p:spPr>
        <p:txBody>
          <a:bodyPr wrap="none">
            <a:spAutoFit/>
          </a:bodyPr>
          <a:lstStyle/>
          <a:p>
            <a:pPr algn="r"/>
            <a:r>
              <a:rPr lang="en-US" sz="900">
                <a:solidFill>
                  <a:schemeClr val="bg1"/>
                </a:solidFill>
                <a:latin typeface="Arial Black" pitchFamily="34" charset="0"/>
              </a:rPr>
              <a:t>Business Case</a:t>
            </a:r>
          </a:p>
        </p:txBody>
      </p:sp>
    </p:spTree>
    <p:extLst>
      <p:ext uri="{BB962C8B-B14F-4D97-AF65-F5344CB8AC3E}">
        <p14:creationId xmlns:p14="http://schemas.microsoft.com/office/powerpoint/2010/main" val="415351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dirty="0" smtClean="0"/>
              <a:t>Questions</a:t>
            </a:r>
            <a:endParaRPr lang="en-US" dirty="0"/>
          </a:p>
        </p:txBody>
      </p:sp>
      <p:sp>
        <p:nvSpPr>
          <p:cNvPr id="544771" name="Rectangle 3"/>
          <p:cNvSpPr>
            <a:spLocks noGrp="1" noChangeArrowheads="1"/>
          </p:cNvSpPr>
          <p:nvPr>
            <p:ph type="body" idx="1"/>
          </p:nvPr>
        </p:nvSpPr>
        <p:spPr/>
        <p:txBody>
          <a:bodyPr/>
          <a:lstStyle/>
          <a:p>
            <a:r>
              <a:rPr lang="en-US" dirty="0" smtClean="0"/>
              <a:t>Types </a:t>
            </a:r>
            <a:r>
              <a:rPr lang="en-US" dirty="0"/>
              <a:t>of questions</a:t>
            </a:r>
          </a:p>
          <a:p>
            <a:r>
              <a:rPr lang="en-US" dirty="0" smtClean="0"/>
              <a:t>Many </a:t>
            </a:r>
            <a:r>
              <a:rPr lang="en-US" dirty="0"/>
              <a:t>scale points versus few scale points</a:t>
            </a:r>
          </a:p>
          <a:p>
            <a:r>
              <a:rPr lang="en-US" dirty="0" smtClean="0"/>
              <a:t>Odd </a:t>
            </a:r>
            <a:r>
              <a:rPr lang="en-US" dirty="0"/>
              <a:t>scale points versus even scale points</a:t>
            </a:r>
          </a:p>
          <a:p>
            <a:r>
              <a:rPr lang="en-US" dirty="0" smtClean="0"/>
              <a:t>Totally </a:t>
            </a:r>
            <a:r>
              <a:rPr lang="en-US" dirty="0"/>
              <a:t>anchored versus end-point anchored</a:t>
            </a:r>
          </a:p>
          <a:p>
            <a:r>
              <a:rPr lang="en-US" dirty="0" smtClean="0"/>
              <a:t>Open-ended </a:t>
            </a:r>
            <a:r>
              <a:rPr lang="en-US" dirty="0"/>
              <a:t>versus closed-ended </a:t>
            </a:r>
            <a:r>
              <a:rPr lang="en-US" dirty="0" smtClean="0"/>
              <a:t>questions</a:t>
            </a:r>
          </a:p>
          <a:p>
            <a:r>
              <a:rPr lang="en-US" dirty="0" smtClean="0"/>
              <a:t>Typical anchors</a:t>
            </a:r>
            <a:endParaRPr lang="en-US" dirty="0"/>
          </a:p>
          <a:p>
            <a:r>
              <a:rPr lang="en-US" dirty="0" smtClean="0"/>
              <a:t>Not </a:t>
            </a:r>
            <a:r>
              <a:rPr lang="en-US" dirty="0"/>
              <a:t>applicable, no experience, don’t know, refused options</a:t>
            </a:r>
          </a:p>
          <a:p>
            <a:r>
              <a:rPr lang="en-US" dirty="0" smtClean="0"/>
              <a:t>Scale </a:t>
            </a:r>
            <a:r>
              <a:rPr lang="en-US" dirty="0"/>
              <a:t>consistency</a:t>
            </a:r>
          </a:p>
          <a:p>
            <a:r>
              <a:rPr lang="en-US" dirty="0" smtClean="0"/>
              <a:t>Scale sensitivity</a:t>
            </a:r>
          </a:p>
          <a:p>
            <a:r>
              <a:rPr lang="en-US" dirty="0" smtClean="0"/>
              <a:t>Means versus top box scores</a:t>
            </a:r>
            <a:endParaRPr lang="en-US" dirty="0"/>
          </a:p>
        </p:txBody>
      </p:sp>
      <p:pic>
        <p:nvPicPr>
          <p:cNvPr id="4" name="Picture 3" descr="http://questionpro.files.wordpress.com/2010/03/istock_000004926002xsmall.jpg?w=150&amp;h=99">
            <a:hlinkClick r:id="rId2"/>
          </p:cNvPr>
          <p:cNvPicPr/>
          <p:nvPr/>
        </p:nvPicPr>
        <p:blipFill>
          <a:blip r:embed="rId3" cstate="print"/>
          <a:srcRect/>
          <a:stretch>
            <a:fillRect/>
          </a:stretch>
        </p:blipFill>
        <p:spPr bwMode="auto">
          <a:xfrm>
            <a:off x="6707504" y="0"/>
            <a:ext cx="2436496" cy="1600200"/>
          </a:xfrm>
          <a:prstGeom prst="rect">
            <a:avLst/>
          </a:prstGeom>
          <a:noFill/>
          <a:ln w="9525">
            <a:noFill/>
            <a:miter lim="800000"/>
            <a:headEnd/>
            <a:tailEnd/>
          </a:ln>
        </p:spPr>
      </p:pic>
    </p:spTree>
    <p:extLst>
      <p:ext uri="{BB962C8B-B14F-4D97-AF65-F5344CB8AC3E}">
        <p14:creationId xmlns:p14="http://schemas.microsoft.com/office/powerpoint/2010/main" val="3734902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dirty="0" smtClean="0"/>
              <a:t>Questions</a:t>
            </a:r>
            <a:br>
              <a:rPr lang="en-US" dirty="0" smtClean="0"/>
            </a:br>
            <a:r>
              <a:rPr lang="en-US" sz="2400" dirty="0" smtClean="0"/>
              <a:t>Types</a:t>
            </a:r>
            <a:endParaRPr lang="en-US" dirty="0"/>
          </a:p>
        </p:txBody>
      </p:sp>
      <p:sp>
        <p:nvSpPr>
          <p:cNvPr id="545795" name="Rectangle 3"/>
          <p:cNvSpPr>
            <a:spLocks noGrp="1" noChangeArrowheads="1"/>
          </p:cNvSpPr>
          <p:nvPr>
            <p:ph type="body" idx="1"/>
          </p:nvPr>
        </p:nvSpPr>
        <p:spPr/>
        <p:txBody>
          <a:bodyPr/>
          <a:lstStyle/>
          <a:p>
            <a:pPr>
              <a:lnSpc>
                <a:spcPct val="90000"/>
              </a:lnSpc>
            </a:pPr>
            <a:r>
              <a:rPr lang="en-US" sz="1800" dirty="0"/>
              <a:t>factual information</a:t>
            </a:r>
          </a:p>
          <a:p>
            <a:pPr lvl="1">
              <a:lnSpc>
                <a:spcPct val="90000"/>
              </a:lnSpc>
            </a:pPr>
            <a:r>
              <a:rPr lang="en-US" sz="1800" dirty="0"/>
              <a:t>business environment</a:t>
            </a:r>
          </a:p>
          <a:p>
            <a:pPr lvl="1">
              <a:lnSpc>
                <a:spcPct val="90000"/>
              </a:lnSpc>
            </a:pPr>
            <a:r>
              <a:rPr lang="en-US" sz="1800" dirty="0"/>
              <a:t>usage</a:t>
            </a:r>
          </a:p>
          <a:p>
            <a:pPr lvl="1">
              <a:lnSpc>
                <a:spcPct val="90000"/>
              </a:lnSpc>
            </a:pPr>
            <a:r>
              <a:rPr lang="en-US" sz="1800" dirty="0"/>
              <a:t>demographic</a:t>
            </a:r>
          </a:p>
          <a:p>
            <a:pPr>
              <a:lnSpc>
                <a:spcPct val="90000"/>
              </a:lnSpc>
            </a:pPr>
            <a:r>
              <a:rPr lang="en-US" sz="1800" dirty="0"/>
              <a:t>beliefs</a:t>
            </a:r>
          </a:p>
          <a:p>
            <a:pPr lvl="1">
              <a:lnSpc>
                <a:spcPct val="90000"/>
              </a:lnSpc>
            </a:pPr>
            <a:r>
              <a:rPr lang="en-US" sz="1800" dirty="0"/>
              <a:t>direct (experiential)</a:t>
            </a:r>
          </a:p>
          <a:p>
            <a:pPr lvl="1">
              <a:lnSpc>
                <a:spcPct val="90000"/>
              </a:lnSpc>
            </a:pPr>
            <a:r>
              <a:rPr lang="en-US" sz="1800" dirty="0"/>
              <a:t>indirect (perceptual)</a:t>
            </a:r>
          </a:p>
          <a:p>
            <a:pPr>
              <a:lnSpc>
                <a:spcPct val="90000"/>
              </a:lnSpc>
            </a:pPr>
            <a:r>
              <a:rPr lang="en-US" sz="1800" dirty="0"/>
              <a:t>attitudes</a:t>
            </a:r>
          </a:p>
          <a:p>
            <a:pPr lvl="1">
              <a:lnSpc>
                <a:spcPct val="90000"/>
              </a:lnSpc>
            </a:pPr>
            <a:r>
              <a:rPr lang="en-US" sz="1800" dirty="0"/>
              <a:t>evaluations (e.g. overall satisfaction, best-in-class)</a:t>
            </a:r>
          </a:p>
          <a:p>
            <a:pPr>
              <a:lnSpc>
                <a:spcPct val="90000"/>
              </a:lnSpc>
            </a:pPr>
            <a:r>
              <a:rPr lang="en-US" sz="1800" dirty="0"/>
              <a:t>behavioral prediction (intent to behave)</a:t>
            </a:r>
          </a:p>
          <a:p>
            <a:pPr lvl="1">
              <a:lnSpc>
                <a:spcPct val="90000"/>
              </a:lnSpc>
            </a:pPr>
            <a:r>
              <a:rPr lang="en-US" sz="1800" dirty="0"/>
              <a:t>e.g. likely to repurchase, likely to recommend, top of mind awareness, most preferred, will only consider this </a:t>
            </a:r>
            <a:r>
              <a:rPr lang="en-US" sz="1800" dirty="0" smtClean="0"/>
              <a:t>supplier</a:t>
            </a:r>
          </a:p>
          <a:p>
            <a:pPr>
              <a:lnSpc>
                <a:spcPct val="90000"/>
              </a:lnSpc>
            </a:pPr>
            <a:r>
              <a:rPr lang="en-US" dirty="0" smtClean="0"/>
              <a:t>Open ended </a:t>
            </a:r>
          </a:p>
          <a:p>
            <a:pPr lvl="1">
              <a:lnSpc>
                <a:spcPct val="90000"/>
              </a:lnSpc>
            </a:pPr>
            <a:r>
              <a:rPr lang="en-US" dirty="0" smtClean="0"/>
              <a:t>Why do you say that?</a:t>
            </a:r>
            <a:endParaRPr lang="en-US" dirty="0"/>
          </a:p>
        </p:txBody>
      </p:sp>
    </p:spTree>
    <p:extLst>
      <p:ext uri="{BB962C8B-B14F-4D97-AF65-F5344CB8AC3E}">
        <p14:creationId xmlns:p14="http://schemas.microsoft.com/office/powerpoint/2010/main" val="523786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96" name="Rectangle 80"/>
          <p:cNvSpPr>
            <a:spLocks noChangeArrowheads="1"/>
          </p:cNvSpPr>
          <p:nvPr/>
        </p:nvSpPr>
        <p:spPr bwMode="gray">
          <a:xfrm>
            <a:off x="3948113" y="2700338"/>
            <a:ext cx="4949825" cy="1595437"/>
          </a:xfrm>
          <a:prstGeom prst="rect">
            <a:avLst/>
          </a:prstGeom>
          <a:solidFill>
            <a:srgbClr val="FFCC99"/>
          </a:solidFill>
          <a:ln w="38100">
            <a:noFill/>
            <a:miter lim="800000"/>
            <a:headEnd/>
            <a:tailEnd/>
          </a:ln>
          <a:effectLst/>
        </p:spPr>
        <p:txBody>
          <a:bodyPr wrap="none" lIns="0" tIns="0" rIns="0" bIns="0" anchor="ctr"/>
          <a:lstStyle/>
          <a:p>
            <a:endParaRPr lang="en-US"/>
          </a:p>
        </p:txBody>
      </p:sp>
      <p:sp>
        <p:nvSpPr>
          <p:cNvPr id="546818" name="Rectangle 2"/>
          <p:cNvSpPr>
            <a:spLocks noGrp="1" noChangeArrowheads="1"/>
          </p:cNvSpPr>
          <p:nvPr>
            <p:ph type="title"/>
          </p:nvPr>
        </p:nvSpPr>
        <p:spPr/>
        <p:txBody>
          <a:bodyPr/>
          <a:lstStyle/>
          <a:p>
            <a:r>
              <a:rPr lang="en-US" dirty="0" smtClean="0"/>
              <a:t>Questions</a:t>
            </a:r>
            <a:br>
              <a:rPr lang="en-US" dirty="0" smtClean="0"/>
            </a:br>
            <a:r>
              <a:rPr lang="en-US" sz="2400" dirty="0" smtClean="0">
                <a:latin typeface="Arial" pitchFamily="34" charset="0"/>
              </a:rPr>
              <a:t>Many scale points versus few scale points</a:t>
            </a:r>
            <a:r>
              <a:rPr lang="en-US" sz="3200" dirty="0" smtClean="0">
                <a:latin typeface="Arial" pitchFamily="34" charset="0"/>
              </a:rPr>
              <a:t/>
            </a:r>
            <a:br>
              <a:rPr lang="en-US" sz="3200" dirty="0" smtClean="0">
                <a:latin typeface="Arial" pitchFamily="34" charset="0"/>
              </a:rPr>
            </a:br>
            <a:endParaRPr lang="en-US" dirty="0"/>
          </a:p>
        </p:txBody>
      </p:sp>
      <p:sp>
        <p:nvSpPr>
          <p:cNvPr id="546893" name="Rectangle 77"/>
          <p:cNvSpPr>
            <a:spLocks noGrp="1" noChangeArrowheads="1"/>
          </p:cNvSpPr>
          <p:nvPr>
            <p:ph type="body" sz="half" idx="1"/>
          </p:nvPr>
        </p:nvSpPr>
        <p:spPr>
          <a:xfrm>
            <a:off x="790575" y="1960563"/>
            <a:ext cx="3171825" cy="3922712"/>
          </a:xfrm>
        </p:spPr>
        <p:txBody>
          <a:bodyPr/>
          <a:lstStyle/>
          <a:p>
            <a:pPr>
              <a:lnSpc>
                <a:spcPct val="90000"/>
              </a:lnSpc>
            </a:pPr>
            <a:r>
              <a:rPr lang="en-US" sz="1400" dirty="0"/>
              <a:t>fewer points attenuate correlations requiring larger sample for statistically significant drivers</a:t>
            </a:r>
          </a:p>
          <a:p>
            <a:pPr>
              <a:lnSpc>
                <a:spcPct val="90000"/>
              </a:lnSpc>
            </a:pPr>
            <a:r>
              <a:rPr lang="en-US" sz="1400" dirty="0"/>
              <a:t>more unanchored points increase reliability for increased statistical precision (e..g mean), more discrimination &amp; sensitivity to movement.</a:t>
            </a:r>
          </a:p>
          <a:p>
            <a:pPr>
              <a:lnSpc>
                <a:spcPct val="90000"/>
              </a:lnSpc>
            </a:pPr>
            <a:r>
              <a:rPr lang="en-US" sz="1400" dirty="0"/>
              <a:t>more anchored points increases time per question</a:t>
            </a:r>
          </a:p>
          <a:p>
            <a:pPr>
              <a:lnSpc>
                <a:spcPct val="90000"/>
              </a:lnSpc>
            </a:pPr>
            <a:r>
              <a:rPr lang="en-US" sz="1400" dirty="0"/>
              <a:t>no/yes separates severity from frequency of occurrence</a:t>
            </a:r>
          </a:p>
          <a:p>
            <a:pPr>
              <a:lnSpc>
                <a:spcPct val="90000"/>
              </a:lnSpc>
            </a:pPr>
            <a:r>
              <a:rPr lang="en-US" sz="1400" dirty="0"/>
              <a:t>more than two points compounds severity and frequency</a:t>
            </a:r>
          </a:p>
          <a:p>
            <a:pPr>
              <a:lnSpc>
                <a:spcPct val="90000"/>
              </a:lnSpc>
            </a:pPr>
            <a:r>
              <a:rPr lang="en-US" sz="1400" dirty="0"/>
              <a:t>no scale is normally distributed</a:t>
            </a:r>
          </a:p>
        </p:txBody>
      </p:sp>
      <p:grpSp>
        <p:nvGrpSpPr>
          <p:cNvPr id="2" name="Group 79"/>
          <p:cNvGrpSpPr>
            <a:grpSpLocks/>
          </p:cNvGrpSpPr>
          <p:nvPr/>
        </p:nvGrpSpPr>
        <p:grpSpPr bwMode="auto">
          <a:xfrm>
            <a:off x="4187825" y="2246313"/>
            <a:ext cx="4392613" cy="3605212"/>
            <a:chOff x="2638" y="1415"/>
            <a:chExt cx="2767" cy="2271"/>
          </a:xfrm>
        </p:grpSpPr>
        <p:sp>
          <p:nvSpPr>
            <p:cNvPr id="546828" name="Text Box 12"/>
            <p:cNvSpPr txBox="1">
              <a:spLocks noChangeArrowheads="1"/>
            </p:cNvSpPr>
            <p:nvPr/>
          </p:nvSpPr>
          <p:spPr bwMode="gray">
            <a:xfrm>
              <a:off x="2638" y="3164"/>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6829" name="Text Box 13"/>
            <p:cNvSpPr txBox="1">
              <a:spLocks noChangeArrowheads="1"/>
            </p:cNvSpPr>
            <p:nvPr/>
          </p:nvSpPr>
          <p:spPr bwMode="gray">
            <a:xfrm>
              <a:off x="5290" y="3164"/>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6822" name="Text Box 6"/>
            <p:cNvSpPr txBox="1">
              <a:spLocks noChangeArrowheads="1"/>
            </p:cNvSpPr>
            <p:nvPr/>
          </p:nvSpPr>
          <p:spPr bwMode="gray">
            <a:xfrm>
              <a:off x="4406" y="21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sp>
          <p:nvSpPr>
            <p:cNvPr id="546825" name="Text Box 9"/>
            <p:cNvSpPr txBox="1">
              <a:spLocks noChangeArrowheads="1"/>
            </p:cNvSpPr>
            <p:nvPr/>
          </p:nvSpPr>
          <p:spPr bwMode="gray">
            <a:xfrm>
              <a:off x="5290" y="21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7</a:t>
              </a:r>
            </a:p>
          </p:txBody>
        </p:sp>
        <p:sp>
          <p:nvSpPr>
            <p:cNvPr id="546826" name="Text Box 10"/>
            <p:cNvSpPr txBox="1">
              <a:spLocks noChangeArrowheads="1"/>
            </p:cNvSpPr>
            <p:nvPr/>
          </p:nvSpPr>
          <p:spPr bwMode="gray">
            <a:xfrm>
              <a:off x="4847" y="21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6</a:t>
              </a:r>
            </a:p>
          </p:txBody>
        </p:sp>
        <p:sp>
          <p:nvSpPr>
            <p:cNvPr id="546831" name="Text Box 15"/>
            <p:cNvSpPr txBox="1">
              <a:spLocks noChangeArrowheads="1"/>
            </p:cNvSpPr>
            <p:nvPr/>
          </p:nvSpPr>
          <p:spPr bwMode="gray">
            <a:xfrm>
              <a:off x="3522" y="21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6832" name="Text Box 16"/>
            <p:cNvSpPr txBox="1">
              <a:spLocks noChangeArrowheads="1"/>
            </p:cNvSpPr>
            <p:nvPr/>
          </p:nvSpPr>
          <p:spPr bwMode="gray">
            <a:xfrm>
              <a:off x="2638" y="21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6834" name="Text Box 18"/>
            <p:cNvSpPr txBox="1">
              <a:spLocks noChangeArrowheads="1"/>
            </p:cNvSpPr>
            <p:nvPr/>
          </p:nvSpPr>
          <p:spPr bwMode="gray">
            <a:xfrm>
              <a:off x="3080" y="21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6840" name="Text Box 24"/>
            <p:cNvSpPr txBox="1">
              <a:spLocks noChangeArrowheads="1"/>
            </p:cNvSpPr>
            <p:nvPr/>
          </p:nvSpPr>
          <p:spPr bwMode="gray">
            <a:xfrm>
              <a:off x="5113" y="3514"/>
              <a:ext cx="256"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Yes</a:t>
              </a:r>
            </a:p>
          </p:txBody>
        </p:sp>
        <p:sp>
          <p:nvSpPr>
            <p:cNvPr id="546841" name="Text Box 25"/>
            <p:cNvSpPr txBox="1">
              <a:spLocks noChangeArrowheads="1"/>
            </p:cNvSpPr>
            <p:nvPr/>
          </p:nvSpPr>
          <p:spPr bwMode="gray">
            <a:xfrm>
              <a:off x="2638" y="3514"/>
              <a:ext cx="191"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No</a:t>
              </a:r>
            </a:p>
          </p:txBody>
        </p:sp>
        <p:sp>
          <p:nvSpPr>
            <p:cNvPr id="546844" name="Text Box 28"/>
            <p:cNvSpPr txBox="1">
              <a:spLocks noChangeArrowheads="1"/>
            </p:cNvSpPr>
            <p:nvPr/>
          </p:nvSpPr>
          <p:spPr bwMode="gray">
            <a:xfrm>
              <a:off x="4406" y="2815"/>
              <a:ext cx="79"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6845" name="Text Box 29"/>
            <p:cNvSpPr txBox="1">
              <a:spLocks noChangeArrowheads="1"/>
            </p:cNvSpPr>
            <p:nvPr/>
          </p:nvSpPr>
          <p:spPr bwMode="gray">
            <a:xfrm>
              <a:off x="2638" y="2815"/>
              <a:ext cx="80"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6846" name="Text Box 30"/>
            <p:cNvSpPr txBox="1">
              <a:spLocks noChangeArrowheads="1"/>
            </p:cNvSpPr>
            <p:nvPr/>
          </p:nvSpPr>
          <p:spPr bwMode="gray">
            <a:xfrm>
              <a:off x="5290" y="2815"/>
              <a:ext cx="79"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6847" name="Text Box 31"/>
            <p:cNvSpPr txBox="1">
              <a:spLocks noChangeArrowheads="1"/>
            </p:cNvSpPr>
            <p:nvPr/>
          </p:nvSpPr>
          <p:spPr bwMode="gray">
            <a:xfrm>
              <a:off x="3522" y="2815"/>
              <a:ext cx="80"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6856" name="Text Box 40"/>
            <p:cNvSpPr txBox="1">
              <a:spLocks noChangeArrowheads="1"/>
            </p:cNvSpPr>
            <p:nvPr/>
          </p:nvSpPr>
          <p:spPr bwMode="gray">
            <a:xfrm>
              <a:off x="5290" y="246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sp>
          <p:nvSpPr>
            <p:cNvPr id="546859" name="Text Box 43"/>
            <p:cNvSpPr txBox="1">
              <a:spLocks noChangeArrowheads="1"/>
            </p:cNvSpPr>
            <p:nvPr/>
          </p:nvSpPr>
          <p:spPr bwMode="gray">
            <a:xfrm>
              <a:off x="2638" y="246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6860" name="Text Box 44"/>
            <p:cNvSpPr txBox="1">
              <a:spLocks noChangeArrowheads="1"/>
            </p:cNvSpPr>
            <p:nvPr/>
          </p:nvSpPr>
          <p:spPr bwMode="gray">
            <a:xfrm>
              <a:off x="4626" y="246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6861" name="Text Box 45"/>
            <p:cNvSpPr txBox="1">
              <a:spLocks noChangeArrowheads="1"/>
            </p:cNvSpPr>
            <p:nvPr/>
          </p:nvSpPr>
          <p:spPr bwMode="gray">
            <a:xfrm>
              <a:off x="3301" y="246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6870" name="Text Box 54"/>
            <p:cNvSpPr txBox="1">
              <a:spLocks noChangeArrowheads="1"/>
            </p:cNvSpPr>
            <p:nvPr/>
          </p:nvSpPr>
          <p:spPr bwMode="gray">
            <a:xfrm>
              <a:off x="4956" y="1764"/>
              <a:ext cx="7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9</a:t>
              </a:r>
            </a:p>
          </p:txBody>
        </p:sp>
        <p:sp>
          <p:nvSpPr>
            <p:cNvPr id="546871" name="Text Box 55"/>
            <p:cNvSpPr txBox="1">
              <a:spLocks noChangeArrowheads="1"/>
            </p:cNvSpPr>
            <p:nvPr/>
          </p:nvSpPr>
          <p:spPr bwMode="gray">
            <a:xfrm>
              <a:off x="3797" y="1764"/>
              <a:ext cx="7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sp>
          <p:nvSpPr>
            <p:cNvPr id="546872" name="Text Box 56"/>
            <p:cNvSpPr txBox="1">
              <a:spLocks noChangeArrowheads="1"/>
            </p:cNvSpPr>
            <p:nvPr/>
          </p:nvSpPr>
          <p:spPr bwMode="gray">
            <a:xfrm>
              <a:off x="5246" y="1764"/>
              <a:ext cx="15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10</a:t>
              </a:r>
            </a:p>
          </p:txBody>
        </p:sp>
        <p:sp>
          <p:nvSpPr>
            <p:cNvPr id="546873" name="Text Box 57"/>
            <p:cNvSpPr txBox="1">
              <a:spLocks noChangeArrowheads="1"/>
            </p:cNvSpPr>
            <p:nvPr/>
          </p:nvSpPr>
          <p:spPr bwMode="gray">
            <a:xfrm>
              <a:off x="4087"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6</a:t>
              </a:r>
            </a:p>
          </p:txBody>
        </p:sp>
        <p:sp>
          <p:nvSpPr>
            <p:cNvPr id="546874" name="Text Box 58"/>
            <p:cNvSpPr txBox="1">
              <a:spLocks noChangeArrowheads="1"/>
            </p:cNvSpPr>
            <p:nvPr/>
          </p:nvSpPr>
          <p:spPr bwMode="gray">
            <a:xfrm>
              <a:off x="3218" y="1764"/>
              <a:ext cx="7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6875" name="Text Box 59"/>
            <p:cNvSpPr txBox="1">
              <a:spLocks noChangeArrowheads="1"/>
            </p:cNvSpPr>
            <p:nvPr/>
          </p:nvSpPr>
          <p:spPr bwMode="gray">
            <a:xfrm>
              <a:off x="2638"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6876" name="Text Box 60"/>
            <p:cNvSpPr txBox="1">
              <a:spLocks noChangeArrowheads="1"/>
            </p:cNvSpPr>
            <p:nvPr/>
          </p:nvSpPr>
          <p:spPr bwMode="gray">
            <a:xfrm>
              <a:off x="3507"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6877" name="Text Box 61"/>
            <p:cNvSpPr txBox="1">
              <a:spLocks noChangeArrowheads="1"/>
            </p:cNvSpPr>
            <p:nvPr/>
          </p:nvSpPr>
          <p:spPr bwMode="gray">
            <a:xfrm>
              <a:off x="2928"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6878" name="Text Box 62"/>
            <p:cNvSpPr txBox="1">
              <a:spLocks noChangeArrowheads="1"/>
            </p:cNvSpPr>
            <p:nvPr/>
          </p:nvSpPr>
          <p:spPr bwMode="gray">
            <a:xfrm>
              <a:off x="4377" y="1764"/>
              <a:ext cx="7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7</a:t>
              </a:r>
            </a:p>
          </p:txBody>
        </p:sp>
        <p:sp>
          <p:nvSpPr>
            <p:cNvPr id="546879" name="Text Box 63"/>
            <p:cNvSpPr txBox="1">
              <a:spLocks noChangeArrowheads="1"/>
            </p:cNvSpPr>
            <p:nvPr/>
          </p:nvSpPr>
          <p:spPr bwMode="gray">
            <a:xfrm>
              <a:off x="4666"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8</a:t>
              </a:r>
            </a:p>
          </p:txBody>
        </p:sp>
        <p:sp>
          <p:nvSpPr>
            <p:cNvPr id="546838" name="Text Box 22"/>
            <p:cNvSpPr txBox="1">
              <a:spLocks noChangeArrowheads="1"/>
            </p:cNvSpPr>
            <p:nvPr/>
          </p:nvSpPr>
          <p:spPr bwMode="gray">
            <a:xfrm>
              <a:off x="4985" y="14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9</a:t>
              </a:r>
            </a:p>
          </p:txBody>
        </p:sp>
        <p:grpSp>
          <p:nvGrpSpPr>
            <p:cNvPr id="3" name="Group 75"/>
            <p:cNvGrpSpPr>
              <a:grpSpLocks/>
            </p:cNvGrpSpPr>
            <p:nvPr/>
          </p:nvGrpSpPr>
          <p:grpSpPr bwMode="auto">
            <a:xfrm>
              <a:off x="3949" y="1415"/>
              <a:ext cx="79" cy="1922"/>
              <a:chOff x="1699" y="1415"/>
              <a:chExt cx="79" cy="1922"/>
            </a:xfrm>
          </p:grpSpPr>
          <p:sp>
            <p:nvSpPr>
              <p:cNvPr id="546830" name="Text Box 14"/>
              <p:cNvSpPr txBox="1">
                <a:spLocks noChangeArrowheads="1"/>
              </p:cNvSpPr>
              <p:nvPr/>
            </p:nvSpPr>
            <p:spPr bwMode="gray">
              <a:xfrm>
                <a:off x="1699" y="3164"/>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6833" name="Text Box 17"/>
              <p:cNvSpPr txBox="1">
                <a:spLocks noChangeArrowheads="1"/>
              </p:cNvSpPr>
              <p:nvPr/>
            </p:nvSpPr>
            <p:spPr bwMode="gray">
              <a:xfrm>
                <a:off x="1699" y="21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6858" name="Text Box 42"/>
              <p:cNvSpPr txBox="1">
                <a:spLocks noChangeArrowheads="1"/>
              </p:cNvSpPr>
              <p:nvPr/>
            </p:nvSpPr>
            <p:spPr bwMode="gray">
              <a:xfrm>
                <a:off x="1699" y="246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6839" name="Text Box 23"/>
              <p:cNvSpPr txBox="1">
                <a:spLocks noChangeArrowheads="1"/>
              </p:cNvSpPr>
              <p:nvPr/>
            </p:nvSpPr>
            <p:spPr bwMode="gray">
              <a:xfrm>
                <a:off x="1699" y="14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grpSp>
        <p:sp>
          <p:nvSpPr>
            <p:cNvPr id="546842" name="Text Box 26"/>
            <p:cNvSpPr txBox="1">
              <a:spLocks noChangeArrowheads="1"/>
            </p:cNvSpPr>
            <p:nvPr/>
          </p:nvSpPr>
          <p:spPr bwMode="gray">
            <a:xfrm>
              <a:off x="2638"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0</a:t>
              </a:r>
            </a:p>
          </p:txBody>
        </p:sp>
        <p:sp>
          <p:nvSpPr>
            <p:cNvPr id="546843" name="Text Box 27"/>
            <p:cNvSpPr txBox="1">
              <a:spLocks noChangeArrowheads="1"/>
            </p:cNvSpPr>
            <p:nvPr/>
          </p:nvSpPr>
          <p:spPr bwMode="gray">
            <a:xfrm>
              <a:off x="4203"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6</a:t>
              </a:r>
            </a:p>
          </p:txBody>
        </p:sp>
        <p:sp>
          <p:nvSpPr>
            <p:cNvPr id="546848" name="Text Box 32"/>
            <p:cNvSpPr txBox="1">
              <a:spLocks noChangeArrowheads="1"/>
            </p:cNvSpPr>
            <p:nvPr/>
          </p:nvSpPr>
          <p:spPr bwMode="gray">
            <a:xfrm>
              <a:off x="3421" y="14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6849" name="Text Box 33"/>
            <p:cNvSpPr txBox="1">
              <a:spLocks noChangeArrowheads="1"/>
            </p:cNvSpPr>
            <p:nvPr/>
          </p:nvSpPr>
          <p:spPr bwMode="gray">
            <a:xfrm>
              <a:off x="2899"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6850" name="Text Box 34"/>
            <p:cNvSpPr txBox="1">
              <a:spLocks noChangeArrowheads="1"/>
            </p:cNvSpPr>
            <p:nvPr/>
          </p:nvSpPr>
          <p:spPr bwMode="gray">
            <a:xfrm>
              <a:off x="3681"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6851" name="Text Box 35"/>
            <p:cNvSpPr txBox="1">
              <a:spLocks noChangeArrowheads="1"/>
            </p:cNvSpPr>
            <p:nvPr/>
          </p:nvSpPr>
          <p:spPr bwMode="gray">
            <a:xfrm>
              <a:off x="3160"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6852" name="Text Box 36"/>
            <p:cNvSpPr txBox="1">
              <a:spLocks noChangeArrowheads="1"/>
            </p:cNvSpPr>
            <p:nvPr/>
          </p:nvSpPr>
          <p:spPr bwMode="gray">
            <a:xfrm>
              <a:off x="4464" y="14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7</a:t>
              </a:r>
            </a:p>
          </p:txBody>
        </p:sp>
        <p:sp>
          <p:nvSpPr>
            <p:cNvPr id="546853" name="Text Box 37"/>
            <p:cNvSpPr txBox="1">
              <a:spLocks noChangeArrowheads="1"/>
            </p:cNvSpPr>
            <p:nvPr/>
          </p:nvSpPr>
          <p:spPr bwMode="gray">
            <a:xfrm>
              <a:off x="4724"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8</a:t>
              </a:r>
            </a:p>
          </p:txBody>
        </p:sp>
        <p:sp>
          <p:nvSpPr>
            <p:cNvPr id="546880" name="Text Box 64"/>
            <p:cNvSpPr txBox="1">
              <a:spLocks noChangeArrowheads="1"/>
            </p:cNvSpPr>
            <p:nvPr/>
          </p:nvSpPr>
          <p:spPr bwMode="gray">
            <a:xfrm>
              <a:off x="5246" y="1415"/>
              <a:ext cx="15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10</a:t>
              </a:r>
            </a:p>
          </p:txBody>
        </p:sp>
      </p:grpSp>
    </p:spTree>
    <p:extLst>
      <p:ext uri="{BB962C8B-B14F-4D97-AF65-F5344CB8AC3E}">
        <p14:creationId xmlns:p14="http://schemas.microsoft.com/office/powerpoint/2010/main" val="17699452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7" name="Rectangle 3"/>
          <p:cNvSpPr>
            <a:spLocks noGrp="1" noChangeArrowheads="1"/>
          </p:cNvSpPr>
          <p:nvPr>
            <p:ph type="body" sz="half" idx="1"/>
          </p:nvPr>
        </p:nvSpPr>
        <p:spPr>
          <a:xfrm>
            <a:off x="790575" y="1960563"/>
            <a:ext cx="3171825" cy="3922712"/>
          </a:xfrm>
        </p:spPr>
        <p:txBody>
          <a:bodyPr/>
          <a:lstStyle/>
          <a:p>
            <a:r>
              <a:rPr lang="en-US" sz="1800" dirty="0"/>
              <a:t>Is neutrality desirable? if not, even point scales force respondents off the fence, but raises the issue of reliability</a:t>
            </a:r>
          </a:p>
          <a:p>
            <a:r>
              <a:rPr lang="en-US" sz="1800" dirty="0"/>
              <a:t>odd scales </a:t>
            </a:r>
          </a:p>
          <a:p>
            <a:pPr lvl="1"/>
            <a:r>
              <a:rPr lang="en-US" sz="1800" dirty="0"/>
              <a:t>totally anchored “balanced scales” allow for fence sitting</a:t>
            </a:r>
          </a:p>
          <a:p>
            <a:pPr lvl="1"/>
            <a:r>
              <a:rPr lang="en-US" sz="1800" dirty="0"/>
              <a:t>totally anchored “unbalanced” scale prevents neutrality</a:t>
            </a:r>
          </a:p>
        </p:txBody>
      </p:sp>
      <p:grpSp>
        <p:nvGrpSpPr>
          <p:cNvPr id="2" name="Group 6"/>
          <p:cNvGrpSpPr>
            <a:grpSpLocks/>
          </p:cNvGrpSpPr>
          <p:nvPr/>
        </p:nvGrpSpPr>
        <p:grpSpPr bwMode="auto">
          <a:xfrm>
            <a:off x="4187825" y="1917700"/>
            <a:ext cx="4392613" cy="3976688"/>
            <a:chOff x="370" y="1208"/>
            <a:chExt cx="2767" cy="2505"/>
          </a:xfrm>
        </p:grpSpPr>
        <p:sp>
          <p:nvSpPr>
            <p:cNvPr id="548871" name="Rectangle 7"/>
            <p:cNvSpPr>
              <a:spLocks noChangeArrowheads="1"/>
            </p:cNvSpPr>
            <p:nvPr/>
          </p:nvSpPr>
          <p:spPr bwMode="gray">
            <a:xfrm>
              <a:off x="1618" y="1208"/>
              <a:ext cx="192" cy="2505"/>
            </a:xfrm>
            <a:prstGeom prst="rect">
              <a:avLst/>
            </a:prstGeom>
            <a:solidFill>
              <a:srgbClr val="C0C0C0"/>
            </a:solidFill>
            <a:ln w="38100">
              <a:noFill/>
              <a:miter lim="800000"/>
              <a:headEnd/>
              <a:tailEnd/>
            </a:ln>
            <a:effectLst/>
          </p:spPr>
          <p:txBody>
            <a:bodyPr wrap="none" lIns="0" tIns="0" rIns="0" bIns="0" anchor="ctr"/>
            <a:lstStyle/>
            <a:p>
              <a:endParaRPr lang="en-US"/>
            </a:p>
          </p:txBody>
        </p:sp>
        <p:sp>
          <p:nvSpPr>
            <p:cNvPr id="548872" name="Text Box 8"/>
            <p:cNvSpPr txBox="1">
              <a:spLocks noChangeArrowheads="1"/>
            </p:cNvSpPr>
            <p:nvPr/>
          </p:nvSpPr>
          <p:spPr bwMode="gray">
            <a:xfrm>
              <a:off x="370" y="3164"/>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8873" name="Text Box 9"/>
            <p:cNvSpPr txBox="1">
              <a:spLocks noChangeArrowheads="1"/>
            </p:cNvSpPr>
            <p:nvPr/>
          </p:nvSpPr>
          <p:spPr bwMode="gray">
            <a:xfrm>
              <a:off x="3022" y="3164"/>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8874" name="Text Box 10"/>
            <p:cNvSpPr txBox="1">
              <a:spLocks noChangeArrowheads="1"/>
            </p:cNvSpPr>
            <p:nvPr/>
          </p:nvSpPr>
          <p:spPr bwMode="gray">
            <a:xfrm>
              <a:off x="2138" y="21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sp>
          <p:nvSpPr>
            <p:cNvPr id="548875" name="Text Box 11"/>
            <p:cNvSpPr txBox="1">
              <a:spLocks noChangeArrowheads="1"/>
            </p:cNvSpPr>
            <p:nvPr/>
          </p:nvSpPr>
          <p:spPr bwMode="gray">
            <a:xfrm>
              <a:off x="3022" y="21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7</a:t>
              </a:r>
            </a:p>
          </p:txBody>
        </p:sp>
        <p:sp>
          <p:nvSpPr>
            <p:cNvPr id="548876" name="Text Box 12"/>
            <p:cNvSpPr txBox="1">
              <a:spLocks noChangeArrowheads="1"/>
            </p:cNvSpPr>
            <p:nvPr/>
          </p:nvSpPr>
          <p:spPr bwMode="gray">
            <a:xfrm>
              <a:off x="2579" y="21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6</a:t>
              </a:r>
            </a:p>
          </p:txBody>
        </p:sp>
        <p:sp>
          <p:nvSpPr>
            <p:cNvPr id="548877" name="Text Box 13"/>
            <p:cNvSpPr txBox="1">
              <a:spLocks noChangeArrowheads="1"/>
            </p:cNvSpPr>
            <p:nvPr/>
          </p:nvSpPr>
          <p:spPr bwMode="gray">
            <a:xfrm>
              <a:off x="1254" y="21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8878" name="Text Box 14"/>
            <p:cNvSpPr txBox="1">
              <a:spLocks noChangeArrowheads="1"/>
            </p:cNvSpPr>
            <p:nvPr/>
          </p:nvSpPr>
          <p:spPr bwMode="gray">
            <a:xfrm>
              <a:off x="370" y="21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8879" name="Text Box 15"/>
            <p:cNvSpPr txBox="1">
              <a:spLocks noChangeArrowheads="1"/>
            </p:cNvSpPr>
            <p:nvPr/>
          </p:nvSpPr>
          <p:spPr bwMode="gray">
            <a:xfrm>
              <a:off x="812" y="21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8880" name="Text Box 16"/>
            <p:cNvSpPr txBox="1">
              <a:spLocks noChangeArrowheads="1"/>
            </p:cNvSpPr>
            <p:nvPr/>
          </p:nvSpPr>
          <p:spPr bwMode="gray">
            <a:xfrm>
              <a:off x="2845" y="3514"/>
              <a:ext cx="256"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Yes</a:t>
              </a:r>
            </a:p>
          </p:txBody>
        </p:sp>
        <p:sp>
          <p:nvSpPr>
            <p:cNvPr id="548881" name="Text Box 17"/>
            <p:cNvSpPr txBox="1">
              <a:spLocks noChangeArrowheads="1"/>
            </p:cNvSpPr>
            <p:nvPr/>
          </p:nvSpPr>
          <p:spPr bwMode="gray">
            <a:xfrm>
              <a:off x="370" y="3514"/>
              <a:ext cx="191"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No</a:t>
              </a:r>
            </a:p>
          </p:txBody>
        </p:sp>
        <p:sp>
          <p:nvSpPr>
            <p:cNvPr id="548882" name="Text Box 18"/>
            <p:cNvSpPr txBox="1">
              <a:spLocks noChangeArrowheads="1"/>
            </p:cNvSpPr>
            <p:nvPr/>
          </p:nvSpPr>
          <p:spPr bwMode="gray">
            <a:xfrm>
              <a:off x="2138" y="2815"/>
              <a:ext cx="79"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8883" name="Text Box 19"/>
            <p:cNvSpPr txBox="1">
              <a:spLocks noChangeArrowheads="1"/>
            </p:cNvSpPr>
            <p:nvPr/>
          </p:nvSpPr>
          <p:spPr bwMode="gray">
            <a:xfrm>
              <a:off x="370" y="2815"/>
              <a:ext cx="80"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8884" name="Text Box 20"/>
            <p:cNvSpPr txBox="1">
              <a:spLocks noChangeArrowheads="1"/>
            </p:cNvSpPr>
            <p:nvPr/>
          </p:nvSpPr>
          <p:spPr bwMode="gray">
            <a:xfrm>
              <a:off x="3022" y="2815"/>
              <a:ext cx="79"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8885" name="Text Box 21"/>
            <p:cNvSpPr txBox="1">
              <a:spLocks noChangeArrowheads="1"/>
            </p:cNvSpPr>
            <p:nvPr/>
          </p:nvSpPr>
          <p:spPr bwMode="gray">
            <a:xfrm>
              <a:off x="1254" y="2815"/>
              <a:ext cx="80" cy="172"/>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8886" name="Text Box 22"/>
            <p:cNvSpPr txBox="1">
              <a:spLocks noChangeArrowheads="1"/>
            </p:cNvSpPr>
            <p:nvPr/>
          </p:nvSpPr>
          <p:spPr bwMode="gray">
            <a:xfrm>
              <a:off x="3022" y="246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sp>
          <p:nvSpPr>
            <p:cNvPr id="548887" name="Text Box 23"/>
            <p:cNvSpPr txBox="1">
              <a:spLocks noChangeArrowheads="1"/>
            </p:cNvSpPr>
            <p:nvPr/>
          </p:nvSpPr>
          <p:spPr bwMode="gray">
            <a:xfrm>
              <a:off x="370" y="246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8888" name="Text Box 24"/>
            <p:cNvSpPr txBox="1">
              <a:spLocks noChangeArrowheads="1"/>
            </p:cNvSpPr>
            <p:nvPr/>
          </p:nvSpPr>
          <p:spPr bwMode="gray">
            <a:xfrm>
              <a:off x="2358" y="246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8889" name="Text Box 25"/>
            <p:cNvSpPr txBox="1">
              <a:spLocks noChangeArrowheads="1"/>
            </p:cNvSpPr>
            <p:nvPr/>
          </p:nvSpPr>
          <p:spPr bwMode="gray">
            <a:xfrm>
              <a:off x="1033" y="246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8890" name="Text Box 26"/>
            <p:cNvSpPr txBox="1">
              <a:spLocks noChangeArrowheads="1"/>
            </p:cNvSpPr>
            <p:nvPr/>
          </p:nvSpPr>
          <p:spPr bwMode="gray">
            <a:xfrm>
              <a:off x="2688" y="1764"/>
              <a:ext cx="7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9</a:t>
              </a:r>
            </a:p>
          </p:txBody>
        </p:sp>
        <p:sp>
          <p:nvSpPr>
            <p:cNvPr id="548891" name="Text Box 27"/>
            <p:cNvSpPr txBox="1">
              <a:spLocks noChangeArrowheads="1"/>
            </p:cNvSpPr>
            <p:nvPr/>
          </p:nvSpPr>
          <p:spPr bwMode="gray">
            <a:xfrm>
              <a:off x="1529" y="1764"/>
              <a:ext cx="7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sp>
          <p:nvSpPr>
            <p:cNvPr id="548892" name="Text Box 28"/>
            <p:cNvSpPr txBox="1">
              <a:spLocks noChangeArrowheads="1"/>
            </p:cNvSpPr>
            <p:nvPr/>
          </p:nvSpPr>
          <p:spPr bwMode="gray">
            <a:xfrm>
              <a:off x="2978" y="1764"/>
              <a:ext cx="15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10</a:t>
              </a:r>
            </a:p>
          </p:txBody>
        </p:sp>
        <p:sp>
          <p:nvSpPr>
            <p:cNvPr id="548893" name="Text Box 29"/>
            <p:cNvSpPr txBox="1">
              <a:spLocks noChangeArrowheads="1"/>
            </p:cNvSpPr>
            <p:nvPr/>
          </p:nvSpPr>
          <p:spPr bwMode="gray">
            <a:xfrm>
              <a:off x="1819"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6</a:t>
              </a:r>
            </a:p>
          </p:txBody>
        </p:sp>
        <p:sp>
          <p:nvSpPr>
            <p:cNvPr id="548894" name="Text Box 30"/>
            <p:cNvSpPr txBox="1">
              <a:spLocks noChangeArrowheads="1"/>
            </p:cNvSpPr>
            <p:nvPr/>
          </p:nvSpPr>
          <p:spPr bwMode="gray">
            <a:xfrm>
              <a:off x="950" y="1764"/>
              <a:ext cx="7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8895" name="Text Box 31"/>
            <p:cNvSpPr txBox="1">
              <a:spLocks noChangeArrowheads="1"/>
            </p:cNvSpPr>
            <p:nvPr/>
          </p:nvSpPr>
          <p:spPr bwMode="gray">
            <a:xfrm>
              <a:off x="370"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8896" name="Text Box 32"/>
            <p:cNvSpPr txBox="1">
              <a:spLocks noChangeArrowheads="1"/>
            </p:cNvSpPr>
            <p:nvPr/>
          </p:nvSpPr>
          <p:spPr bwMode="gray">
            <a:xfrm>
              <a:off x="1239"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8897" name="Text Box 33"/>
            <p:cNvSpPr txBox="1">
              <a:spLocks noChangeArrowheads="1"/>
            </p:cNvSpPr>
            <p:nvPr/>
          </p:nvSpPr>
          <p:spPr bwMode="gray">
            <a:xfrm>
              <a:off x="660"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8898" name="Text Box 34"/>
            <p:cNvSpPr txBox="1">
              <a:spLocks noChangeArrowheads="1"/>
            </p:cNvSpPr>
            <p:nvPr/>
          </p:nvSpPr>
          <p:spPr bwMode="gray">
            <a:xfrm>
              <a:off x="2109" y="1764"/>
              <a:ext cx="79"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7</a:t>
              </a:r>
            </a:p>
          </p:txBody>
        </p:sp>
        <p:sp>
          <p:nvSpPr>
            <p:cNvPr id="548899" name="Text Box 35"/>
            <p:cNvSpPr txBox="1">
              <a:spLocks noChangeArrowheads="1"/>
            </p:cNvSpPr>
            <p:nvPr/>
          </p:nvSpPr>
          <p:spPr bwMode="gray">
            <a:xfrm>
              <a:off x="2398" y="1764"/>
              <a:ext cx="80" cy="174"/>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8</a:t>
              </a:r>
            </a:p>
          </p:txBody>
        </p:sp>
        <p:sp>
          <p:nvSpPr>
            <p:cNvPr id="548900" name="Text Box 36"/>
            <p:cNvSpPr txBox="1">
              <a:spLocks noChangeArrowheads="1"/>
            </p:cNvSpPr>
            <p:nvPr/>
          </p:nvSpPr>
          <p:spPr bwMode="gray">
            <a:xfrm>
              <a:off x="2717" y="14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9</a:t>
              </a:r>
            </a:p>
          </p:txBody>
        </p:sp>
        <p:grpSp>
          <p:nvGrpSpPr>
            <p:cNvPr id="3" name="Group 37"/>
            <p:cNvGrpSpPr>
              <a:grpSpLocks/>
            </p:cNvGrpSpPr>
            <p:nvPr/>
          </p:nvGrpSpPr>
          <p:grpSpPr bwMode="auto">
            <a:xfrm>
              <a:off x="1681" y="1415"/>
              <a:ext cx="79" cy="1922"/>
              <a:chOff x="1699" y="1415"/>
              <a:chExt cx="79" cy="1922"/>
            </a:xfrm>
          </p:grpSpPr>
          <p:sp>
            <p:nvSpPr>
              <p:cNvPr id="548902" name="Text Box 38"/>
              <p:cNvSpPr txBox="1">
                <a:spLocks noChangeArrowheads="1"/>
              </p:cNvSpPr>
              <p:nvPr/>
            </p:nvSpPr>
            <p:spPr bwMode="gray">
              <a:xfrm>
                <a:off x="1699" y="3164"/>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8903" name="Text Box 39"/>
              <p:cNvSpPr txBox="1">
                <a:spLocks noChangeArrowheads="1"/>
              </p:cNvSpPr>
              <p:nvPr/>
            </p:nvSpPr>
            <p:spPr bwMode="gray">
              <a:xfrm>
                <a:off x="1699" y="21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8904" name="Text Box 40"/>
              <p:cNvSpPr txBox="1">
                <a:spLocks noChangeArrowheads="1"/>
              </p:cNvSpPr>
              <p:nvPr/>
            </p:nvSpPr>
            <p:spPr bwMode="gray">
              <a:xfrm>
                <a:off x="1699" y="246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8905" name="Text Box 41"/>
              <p:cNvSpPr txBox="1">
                <a:spLocks noChangeArrowheads="1"/>
              </p:cNvSpPr>
              <p:nvPr/>
            </p:nvSpPr>
            <p:spPr bwMode="gray">
              <a:xfrm>
                <a:off x="1699" y="14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grpSp>
        <p:sp>
          <p:nvSpPr>
            <p:cNvPr id="548906" name="Text Box 42"/>
            <p:cNvSpPr txBox="1">
              <a:spLocks noChangeArrowheads="1"/>
            </p:cNvSpPr>
            <p:nvPr/>
          </p:nvSpPr>
          <p:spPr bwMode="gray">
            <a:xfrm>
              <a:off x="370"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0</a:t>
              </a:r>
            </a:p>
          </p:txBody>
        </p:sp>
        <p:sp>
          <p:nvSpPr>
            <p:cNvPr id="548907" name="Text Box 43"/>
            <p:cNvSpPr txBox="1">
              <a:spLocks noChangeArrowheads="1"/>
            </p:cNvSpPr>
            <p:nvPr/>
          </p:nvSpPr>
          <p:spPr bwMode="gray">
            <a:xfrm>
              <a:off x="1935"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6</a:t>
              </a:r>
            </a:p>
          </p:txBody>
        </p:sp>
        <p:sp>
          <p:nvSpPr>
            <p:cNvPr id="548908" name="Text Box 44"/>
            <p:cNvSpPr txBox="1">
              <a:spLocks noChangeArrowheads="1"/>
            </p:cNvSpPr>
            <p:nvPr/>
          </p:nvSpPr>
          <p:spPr bwMode="gray">
            <a:xfrm>
              <a:off x="1153" y="14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8909" name="Text Box 45"/>
            <p:cNvSpPr txBox="1">
              <a:spLocks noChangeArrowheads="1"/>
            </p:cNvSpPr>
            <p:nvPr/>
          </p:nvSpPr>
          <p:spPr bwMode="gray">
            <a:xfrm>
              <a:off x="631"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8910" name="Text Box 46"/>
            <p:cNvSpPr txBox="1">
              <a:spLocks noChangeArrowheads="1"/>
            </p:cNvSpPr>
            <p:nvPr/>
          </p:nvSpPr>
          <p:spPr bwMode="gray">
            <a:xfrm>
              <a:off x="1413"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8911" name="Text Box 47"/>
            <p:cNvSpPr txBox="1">
              <a:spLocks noChangeArrowheads="1"/>
            </p:cNvSpPr>
            <p:nvPr/>
          </p:nvSpPr>
          <p:spPr bwMode="gray">
            <a:xfrm>
              <a:off x="892"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8912" name="Text Box 48"/>
            <p:cNvSpPr txBox="1">
              <a:spLocks noChangeArrowheads="1"/>
            </p:cNvSpPr>
            <p:nvPr/>
          </p:nvSpPr>
          <p:spPr bwMode="gray">
            <a:xfrm>
              <a:off x="2196" y="1415"/>
              <a:ext cx="7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7</a:t>
              </a:r>
            </a:p>
          </p:txBody>
        </p:sp>
        <p:sp>
          <p:nvSpPr>
            <p:cNvPr id="548913" name="Text Box 49"/>
            <p:cNvSpPr txBox="1">
              <a:spLocks noChangeArrowheads="1"/>
            </p:cNvSpPr>
            <p:nvPr/>
          </p:nvSpPr>
          <p:spPr bwMode="gray">
            <a:xfrm>
              <a:off x="2456" y="1415"/>
              <a:ext cx="80"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8</a:t>
              </a:r>
            </a:p>
          </p:txBody>
        </p:sp>
        <p:sp>
          <p:nvSpPr>
            <p:cNvPr id="548914" name="Text Box 50"/>
            <p:cNvSpPr txBox="1">
              <a:spLocks noChangeArrowheads="1"/>
            </p:cNvSpPr>
            <p:nvPr/>
          </p:nvSpPr>
          <p:spPr bwMode="gray">
            <a:xfrm>
              <a:off x="2978" y="1415"/>
              <a:ext cx="159" cy="173"/>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10</a:t>
              </a:r>
            </a:p>
          </p:txBody>
        </p:sp>
      </p:grpSp>
      <p:sp>
        <p:nvSpPr>
          <p:cNvPr id="548915" name="Text Box 51"/>
          <p:cNvSpPr txBox="1">
            <a:spLocks noChangeArrowheads="1"/>
          </p:cNvSpPr>
          <p:nvPr/>
        </p:nvSpPr>
        <p:spPr bwMode="gray">
          <a:xfrm>
            <a:off x="5702300" y="6029325"/>
            <a:ext cx="1231900" cy="549275"/>
          </a:xfrm>
          <a:prstGeom prst="rect">
            <a:avLst/>
          </a:prstGeom>
          <a:noFill/>
          <a:ln w="38100">
            <a:noFill/>
            <a:miter lim="800000"/>
            <a:headEnd/>
            <a:tailEnd/>
          </a:ln>
          <a:effectLst/>
        </p:spPr>
        <p:txBody>
          <a:bodyPr wrap="none" lIns="0" tIns="0" rIns="0" bIns="0" anchor="b">
            <a:spAutoFit/>
          </a:bodyPr>
          <a:lstStyle/>
          <a:p>
            <a:pPr algn="ctr"/>
            <a:r>
              <a:rPr lang="en-US" sz="1800" b="1">
                <a:latin typeface="Arial" pitchFamily="34" charset="0"/>
              </a:rPr>
              <a:t>the “fence”</a:t>
            </a:r>
          </a:p>
          <a:p>
            <a:pPr algn="ctr"/>
            <a:r>
              <a:rPr lang="en-US" sz="1800" b="1">
                <a:latin typeface="Arial" pitchFamily="34" charset="0"/>
              </a:rPr>
              <a:t>(neutrality)</a:t>
            </a:r>
          </a:p>
        </p:txBody>
      </p:sp>
      <p:sp>
        <p:nvSpPr>
          <p:cNvPr id="52" name="Rectangle 2"/>
          <p:cNvSpPr>
            <a:spLocks noGrp="1" noChangeArrowheads="1"/>
          </p:cNvSpPr>
          <p:nvPr>
            <p:ph type="title"/>
          </p:nvPr>
        </p:nvSpPr>
        <p:spPr>
          <a:xfrm>
            <a:off x="914400" y="274638"/>
            <a:ext cx="8229600" cy="1143000"/>
          </a:xfrm>
        </p:spPr>
        <p:txBody>
          <a:bodyPr/>
          <a:lstStyle/>
          <a:p>
            <a:r>
              <a:rPr lang="en-US" dirty="0" smtClean="0"/>
              <a:t>Questions</a:t>
            </a:r>
            <a:br>
              <a:rPr lang="en-US" dirty="0" smtClean="0"/>
            </a:br>
            <a:r>
              <a:rPr lang="en-US" sz="2400" dirty="0" smtClean="0">
                <a:latin typeface="Arial" pitchFamily="34" charset="0"/>
              </a:rPr>
              <a:t>Odd scale points versus even scale points</a:t>
            </a:r>
            <a:r>
              <a:rPr lang="en-US" sz="3200" dirty="0" smtClean="0">
                <a:latin typeface="Arial" pitchFamily="34" charset="0"/>
              </a:rPr>
              <a:t/>
            </a:r>
            <a:br>
              <a:rPr lang="en-US" sz="3200" dirty="0" smtClean="0">
                <a:latin typeface="Arial" pitchFamily="34" charset="0"/>
              </a:rPr>
            </a:br>
            <a:endParaRPr lang="en-US" dirty="0"/>
          </a:p>
        </p:txBody>
      </p:sp>
    </p:spTree>
    <p:extLst>
      <p:ext uri="{BB962C8B-B14F-4D97-AF65-F5344CB8AC3E}">
        <p14:creationId xmlns:p14="http://schemas.microsoft.com/office/powerpoint/2010/main" val="387541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dirty="0" smtClean="0"/>
              <a:t>Questions</a:t>
            </a:r>
            <a:br>
              <a:rPr lang="en-US" dirty="0" smtClean="0"/>
            </a:br>
            <a:r>
              <a:rPr lang="en-US" sz="2400" dirty="0" smtClean="0">
                <a:latin typeface="Arial" pitchFamily="34" charset="0"/>
              </a:rPr>
              <a:t>Totally anchored versus end-point anchored</a:t>
            </a:r>
            <a:br>
              <a:rPr lang="en-US" sz="2400" dirty="0" smtClean="0">
                <a:latin typeface="Arial" pitchFamily="34" charset="0"/>
              </a:rPr>
            </a:br>
            <a:endParaRPr lang="en-US" dirty="0"/>
          </a:p>
        </p:txBody>
      </p:sp>
      <p:sp>
        <p:nvSpPr>
          <p:cNvPr id="549891" name="Rectangle 3"/>
          <p:cNvSpPr>
            <a:spLocks noGrp="1" noChangeArrowheads="1"/>
          </p:cNvSpPr>
          <p:nvPr>
            <p:ph type="body" sz="half" idx="1"/>
          </p:nvPr>
        </p:nvSpPr>
        <p:spPr>
          <a:xfrm>
            <a:off x="800100" y="1960563"/>
            <a:ext cx="8343900" cy="3922712"/>
          </a:xfrm>
        </p:spPr>
        <p:txBody>
          <a:bodyPr/>
          <a:lstStyle/>
          <a:p>
            <a:pPr>
              <a:buFontTx/>
              <a:buNone/>
            </a:pPr>
            <a:r>
              <a:rPr lang="en-US" sz="1800" b="1" u="sng" dirty="0"/>
              <a:t>end point anchored</a:t>
            </a:r>
          </a:p>
          <a:p>
            <a:pPr lvl="1"/>
            <a:r>
              <a:rPr lang="en-US" sz="1800" dirty="0"/>
              <a:t>interval scale allows for means, fast administration</a:t>
            </a:r>
          </a:p>
          <a:p>
            <a:pPr lvl="1"/>
            <a:r>
              <a:rPr lang="en-US" sz="1800" dirty="0"/>
              <a:t>less intuitive, less interpretable by senior management</a:t>
            </a:r>
          </a:p>
          <a:p>
            <a:pPr>
              <a:buFontTx/>
              <a:buNone/>
            </a:pPr>
            <a:endParaRPr lang="en-US" sz="1800" b="1" u="sng" dirty="0"/>
          </a:p>
          <a:p>
            <a:pPr>
              <a:buFontTx/>
              <a:buNone/>
            </a:pPr>
            <a:endParaRPr lang="en-US" sz="1800" b="1" u="sng" dirty="0"/>
          </a:p>
          <a:p>
            <a:pPr>
              <a:buFontTx/>
              <a:buNone/>
            </a:pPr>
            <a:endParaRPr lang="en-US" sz="1800" b="1" u="sng" dirty="0"/>
          </a:p>
          <a:p>
            <a:pPr>
              <a:buFontTx/>
              <a:buNone/>
            </a:pPr>
            <a:endParaRPr lang="en-US" sz="1800" b="1" u="sng" dirty="0"/>
          </a:p>
        </p:txBody>
      </p:sp>
      <p:sp>
        <p:nvSpPr>
          <p:cNvPr id="549914" name="Text Box 26"/>
          <p:cNvSpPr txBox="1">
            <a:spLocks noChangeArrowheads="1"/>
          </p:cNvSpPr>
          <p:nvPr/>
        </p:nvSpPr>
        <p:spPr bwMode="gray">
          <a:xfrm>
            <a:off x="6367463" y="4200525"/>
            <a:ext cx="125412"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9</a:t>
            </a:r>
          </a:p>
        </p:txBody>
      </p:sp>
      <p:sp>
        <p:nvSpPr>
          <p:cNvPr id="549915" name="Text Box 27"/>
          <p:cNvSpPr txBox="1">
            <a:spLocks noChangeArrowheads="1"/>
          </p:cNvSpPr>
          <p:nvPr/>
        </p:nvSpPr>
        <p:spPr bwMode="gray">
          <a:xfrm>
            <a:off x="4527550" y="4200525"/>
            <a:ext cx="125413"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sp>
        <p:nvSpPr>
          <p:cNvPr id="549916" name="Text Box 28"/>
          <p:cNvSpPr txBox="1">
            <a:spLocks noChangeArrowheads="1"/>
          </p:cNvSpPr>
          <p:nvPr/>
        </p:nvSpPr>
        <p:spPr bwMode="gray">
          <a:xfrm>
            <a:off x="6827838" y="4200525"/>
            <a:ext cx="252412"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10</a:t>
            </a:r>
          </a:p>
        </p:txBody>
      </p:sp>
      <p:sp>
        <p:nvSpPr>
          <p:cNvPr id="549917" name="Text Box 29"/>
          <p:cNvSpPr txBox="1">
            <a:spLocks noChangeArrowheads="1"/>
          </p:cNvSpPr>
          <p:nvPr/>
        </p:nvSpPr>
        <p:spPr bwMode="gray">
          <a:xfrm>
            <a:off x="4987925" y="4200525"/>
            <a:ext cx="127000"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6</a:t>
            </a:r>
          </a:p>
        </p:txBody>
      </p:sp>
      <p:sp>
        <p:nvSpPr>
          <p:cNvPr id="549918" name="Text Box 30"/>
          <p:cNvSpPr txBox="1">
            <a:spLocks noChangeArrowheads="1"/>
          </p:cNvSpPr>
          <p:nvPr/>
        </p:nvSpPr>
        <p:spPr bwMode="gray">
          <a:xfrm>
            <a:off x="3608388" y="4200525"/>
            <a:ext cx="125412"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49919" name="Text Box 31"/>
          <p:cNvSpPr txBox="1">
            <a:spLocks noChangeArrowheads="1"/>
          </p:cNvSpPr>
          <p:nvPr/>
        </p:nvSpPr>
        <p:spPr bwMode="gray">
          <a:xfrm>
            <a:off x="2687638" y="4200525"/>
            <a:ext cx="127000"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49920" name="Text Box 32"/>
          <p:cNvSpPr txBox="1">
            <a:spLocks noChangeArrowheads="1"/>
          </p:cNvSpPr>
          <p:nvPr/>
        </p:nvSpPr>
        <p:spPr bwMode="gray">
          <a:xfrm>
            <a:off x="4067175" y="4200525"/>
            <a:ext cx="127000"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49921" name="Text Box 33"/>
          <p:cNvSpPr txBox="1">
            <a:spLocks noChangeArrowheads="1"/>
          </p:cNvSpPr>
          <p:nvPr/>
        </p:nvSpPr>
        <p:spPr bwMode="gray">
          <a:xfrm>
            <a:off x="3148013" y="4200525"/>
            <a:ext cx="127000"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49922" name="Text Box 34"/>
          <p:cNvSpPr txBox="1">
            <a:spLocks noChangeArrowheads="1"/>
          </p:cNvSpPr>
          <p:nvPr/>
        </p:nvSpPr>
        <p:spPr bwMode="gray">
          <a:xfrm>
            <a:off x="5448300" y="4200525"/>
            <a:ext cx="125413"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7</a:t>
            </a:r>
          </a:p>
        </p:txBody>
      </p:sp>
      <p:sp>
        <p:nvSpPr>
          <p:cNvPr id="549923" name="Text Box 35"/>
          <p:cNvSpPr txBox="1">
            <a:spLocks noChangeArrowheads="1"/>
          </p:cNvSpPr>
          <p:nvPr/>
        </p:nvSpPr>
        <p:spPr bwMode="gray">
          <a:xfrm>
            <a:off x="5907088" y="4200525"/>
            <a:ext cx="127000" cy="276225"/>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8</a:t>
            </a:r>
          </a:p>
        </p:txBody>
      </p:sp>
      <p:sp>
        <p:nvSpPr>
          <p:cNvPr id="549926" name="Text Box 38"/>
          <p:cNvSpPr txBox="1">
            <a:spLocks noChangeArrowheads="1"/>
          </p:cNvSpPr>
          <p:nvPr/>
        </p:nvSpPr>
        <p:spPr bwMode="gray">
          <a:xfrm>
            <a:off x="6269038" y="5022850"/>
            <a:ext cx="0" cy="274638"/>
          </a:xfrm>
          <a:prstGeom prst="rect">
            <a:avLst/>
          </a:prstGeom>
          <a:noFill/>
          <a:ln w="38100">
            <a:noFill/>
            <a:miter lim="800000"/>
            <a:headEnd/>
            <a:tailEnd/>
          </a:ln>
          <a:effectLst/>
        </p:spPr>
        <p:txBody>
          <a:bodyPr wrap="none" lIns="0" tIns="0" rIns="0" bIns="0" anchor="b">
            <a:spAutoFit/>
          </a:bodyPr>
          <a:lstStyle/>
          <a:p>
            <a:endParaRPr lang="en-US" sz="1800" b="1">
              <a:latin typeface="Arial" pitchFamily="34" charset="0"/>
            </a:endParaRPr>
          </a:p>
        </p:txBody>
      </p:sp>
      <p:sp>
        <p:nvSpPr>
          <p:cNvPr id="549940" name="Text Box 52"/>
          <p:cNvSpPr txBox="1">
            <a:spLocks noChangeArrowheads="1"/>
          </p:cNvSpPr>
          <p:nvPr/>
        </p:nvSpPr>
        <p:spPr bwMode="gray">
          <a:xfrm>
            <a:off x="7237413" y="4121150"/>
            <a:ext cx="1074737" cy="425450"/>
          </a:xfrm>
          <a:prstGeom prst="rect">
            <a:avLst/>
          </a:prstGeom>
          <a:noFill/>
          <a:ln w="38100">
            <a:noFill/>
            <a:miter lim="800000"/>
            <a:headEnd/>
            <a:tailEnd/>
          </a:ln>
          <a:effectLst/>
        </p:spPr>
        <p:txBody>
          <a:bodyPr wrap="none" lIns="0" tIns="0" rIns="0" bIns="0" anchor="b">
            <a:spAutoFit/>
          </a:bodyPr>
          <a:lstStyle/>
          <a:p>
            <a:r>
              <a:rPr lang="en-US" sz="1400" b="1">
                <a:latin typeface="Arial" pitchFamily="34" charset="0"/>
              </a:rPr>
              <a:t>excellent</a:t>
            </a:r>
          </a:p>
          <a:p>
            <a:r>
              <a:rPr lang="en-US" sz="1400" b="1">
                <a:latin typeface="Arial" pitchFamily="34" charset="0"/>
              </a:rPr>
              <a:t>performance</a:t>
            </a:r>
          </a:p>
        </p:txBody>
      </p:sp>
      <p:sp>
        <p:nvSpPr>
          <p:cNvPr id="549941" name="Text Box 53"/>
          <p:cNvSpPr txBox="1">
            <a:spLocks noChangeArrowheads="1"/>
          </p:cNvSpPr>
          <p:nvPr/>
        </p:nvSpPr>
        <p:spPr bwMode="gray">
          <a:xfrm>
            <a:off x="1393825" y="4121150"/>
            <a:ext cx="1074738" cy="425450"/>
          </a:xfrm>
          <a:prstGeom prst="rect">
            <a:avLst/>
          </a:prstGeom>
          <a:noFill/>
          <a:ln w="38100">
            <a:noFill/>
            <a:miter lim="800000"/>
            <a:headEnd/>
            <a:tailEnd/>
          </a:ln>
          <a:effectLst/>
        </p:spPr>
        <p:txBody>
          <a:bodyPr wrap="none" lIns="0" tIns="0" rIns="0" bIns="0" anchor="b">
            <a:spAutoFit/>
          </a:bodyPr>
          <a:lstStyle/>
          <a:p>
            <a:pPr algn="r"/>
            <a:r>
              <a:rPr lang="en-US" sz="1400" b="1">
                <a:latin typeface="Arial" pitchFamily="34" charset="0"/>
              </a:rPr>
              <a:t>poor</a:t>
            </a:r>
          </a:p>
          <a:p>
            <a:pPr algn="r"/>
            <a:r>
              <a:rPr lang="en-US" sz="1400" b="1">
                <a:latin typeface="Arial" pitchFamily="34" charset="0"/>
              </a:rPr>
              <a:t>performance</a:t>
            </a:r>
          </a:p>
        </p:txBody>
      </p:sp>
    </p:spTree>
    <p:extLst>
      <p:ext uri="{BB962C8B-B14F-4D97-AF65-F5344CB8AC3E}">
        <p14:creationId xmlns:p14="http://schemas.microsoft.com/office/powerpoint/2010/main" val="2328763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smtClean="0"/>
              <a:t>Who are we?</a:t>
            </a:r>
            <a:br>
              <a:rPr lang="en-US" dirty="0" smtClean="0"/>
            </a:br>
            <a:r>
              <a:rPr lang="en-US" sz="2400" dirty="0" smtClean="0"/>
              <a:t>Ross Goodwin</a:t>
            </a:r>
            <a:endParaRPr lang="en-US" dirty="0"/>
          </a:p>
        </p:txBody>
      </p:sp>
      <p:sp>
        <p:nvSpPr>
          <p:cNvPr id="3" name="Content Placeholder 2"/>
          <p:cNvSpPr>
            <a:spLocks noGrp="1"/>
          </p:cNvSpPr>
          <p:nvPr>
            <p:ph idx="1"/>
          </p:nvPr>
        </p:nvSpPr>
        <p:spPr>
          <a:xfrm>
            <a:off x="762000" y="1295400"/>
            <a:ext cx="8229600" cy="4525963"/>
          </a:xfrm>
        </p:spPr>
        <p:txBody>
          <a:bodyPr/>
          <a:lstStyle/>
          <a:p>
            <a:pPr>
              <a:buNone/>
            </a:pPr>
            <a:r>
              <a:rPr lang="en-US" sz="1400" b="0" dirty="0" smtClean="0"/>
              <a:t>Ross is a twenty-six year veteran of Hewlett-Packard Company in marketing management and internal consulting to executives. He has deep experience in customer loyalty and  VOC research to drive implementation of a competitively superior total customer experience. </a:t>
            </a:r>
          </a:p>
          <a:p>
            <a:pPr>
              <a:buNone/>
            </a:pPr>
            <a:r>
              <a:rPr lang="en-US" sz="1400" b="0" dirty="0" smtClean="0"/>
              <a:t>As the corporate customer experience consultant, he led cross functional teams in various lines of businesses in the design and implementation of competitively superior customer experiences that drive revenue growth and improved profitability. </a:t>
            </a:r>
          </a:p>
          <a:p>
            <a:pPr>
              <a:buNone/>
            </a:pPr>
            <a:r>
              <a:rPr lang="en-US" sz="1400" b="0" dirty="0" smtClean="0"/>
              <a:t>As the Corporate Manager of Customer Loyalty, he led the successful development and implementation of HP’s first B2B TCE survey and measurement system linkage architecture to meet the needs of the new CEO and Executive Committee. </a:t>
            </a:r>
          </a:p>
          <a:p>
            <a:pPr>
              <a:buNone/>
            </a:pPr>
            <a:r>
              <a:rPr lang="en-US" sz="1400" b="0" dirty="0" smtClean="0"/>
              <a:t>He created the link to bottom-line business performance and worked with various divisions to implement strategic change, improve customer value and integrate customer-derived priorities into the strategic planning process. </a:t>
            </a:r>
          </a:p>
          <a:p>
            <a:pPr>
              <a:buNone/>
            </a:pPr>
            <a:r>
              <a:rPr lang="en-US" sz="1400" b="0" dirty="0" smtClean="0"/>
              <a:t>Ross teaches statistics and other business classes at College of Marin</a:t>
            </a:r>
          </a:p>
          <a:p>
            <a:pPr>
              <a:buNone/>
            </a:pPr>
            <a:r>
              <a:rPr lang="en-US" sz="1400" b="0" dirty="0" smtClean="0"/>
              <a:t>He is a former California "</a:t>
            </a:r>
            <a:r>
              <a:rPr lang="en-US" sz="1400" b="0" dirty="0" err="1" smtClean="0"/>
              <a:t>Baldrige</a:t>
            </a:r>
            <a:r>
              <a:rPr lang="en-US" sz="1400" b="0" dirty="0" smtClean="0"/>
              <a:t>" Examiner. He has an MBA in Finance from the University of California, Berkeley and a B.S in Physics and Mathematics from Sonoma State University.</a:t>
            </a:r>
          </a:p>
          <a:p>
            <a:pPr>
              <a:buNone/>
            </a:pPr>
            <a:endParaRPr lang="en-U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Rectangle 3"/>
          <p:cNvSpPr>
            <a:spLocks noGrp="1" noChangeArrowheads="1"/>
          </p:cNvSpPr>
          <p:nvPr>
            <p:ph type="body" sz="half" idx="1"/>
          </p:nvPr>
        </p:nvSpPr>
        <p:spPr>
          <a:xfrm>
            <a:off x="790575" y="1960563"/>
            <a:ext cx="3171825" cy="3922712"/>
          </a:xfrm>
        </p:spPr>
        <p:txBody>
          <a:bodyPr/>
          <a:lstStyle/>
          <a:p>
            <a:pPr>
              <a:buFontTx/>
              <a:buNone/>
            </a:pPr>
            <a:r>
              <a:rPr lang="en-US" sz="1800" b="1" u="sng" dirty="0"/>
              <a:t>totally anchored</a:t>
            </a:r>
          </a:p>
          <a:p>
            <a:pPr lvl="1"/>
            <a:r>
              <a:rPr lang="en-US" sz="1800" dirty="0"/>
              <a:t>intuitive, easily interpreted by senior management</a:t>
            </a:r>
          </a:p>
          <a:p>
            <a:pPr lvl="1"/>
            <a:r>
              <a:rPr lang="en-US" sz="1800" dirty="0"/>
              <a:t>ordinal scale does not allow for a meaningful mean, much slower administration</a:t>
            </a:r>
          </a:p>
        </p:txBody>
      </p:sp>
      <p:sp>
        <p:nvSpPr>
          <p:cNvPr id="550918" name="Text Box 6"/>
          <p:cNvSpPr txBox="1">
            <a:spLocks noChangeArrowheads="1"/>
          </p:cNvSpPr>
          <p:nvPr/>
        </p:nvSpPr>
        <p:spPr bwMode="gray">
          <a:xfrm>
            <a:off x="8369300" y="5027613"/>
            <a:ext cx="125413" cy="274637"/>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5</a:t>
            </a:r>
          </a:p>
        </p:txBody>
      </p:sp>
      <p:sp>
        <p:nvSpPr>
          <p:cNvPr id="550919" name="Text Box 7"/>
          <p:cNvSpPr txBox="1">
            <a:spLocks noChangeArrowheads="1"/>
          </p:cNvSpPr>
          <p:nvPr/>
        </p:nvSpPr>
        <p:spPr bwMode="gray">
          <a:xfrm>
            <a:off x="4159250" y="5027613"/>
            <a:ext cx="127000" cy="274637"/>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1</a:t>
            </a:r>
          </a:p>
        </p:txBody>
      </p:sp>
      <p:sp>
        <p:nvSpPr>
          <p:cNvPr id="550920" name="Text Box 8"/>
          <p:cNvSpPr txBox="1">
            <a:spLocks noChangeArrowheads="1"/>
          </p:cNvSpPr>
          <p:nvPr/>
        </p:nvSpPr>
        <p:spPr bwMode="gray">
          <a:xfrm>
            <a:off x="7315200" y="5027613"/>
            <a:ext cx="127000" cy="274637"/>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4</a:t>
            </a:r>
          </a:p>
        </p:txBody>
      </p:sp>
      <p:sp>
        <p:nvSpPr>
          <p:cNvPr id="550921" name="Text Box 9"/>
          <p:cNvSpPr txBox="1">
            <a:spLocks noChangeArrowheads="1"/>
          </p:cNvSpPr>
          <p:nvPr/>
        </p:nvSpPr>
        <p:spPr bwMode="gray">
          <a:xfrm>
            <a:off x="5211763" y="5027613"/>
            <a:ext cx="127000" cy="274637"/>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2</a:t>
            </a:r>
          </a:p>
        </p:txBody>
      </p:sp>
      <p:sp>
        <p:nvSpPr>
          <p:cNvPr id="550932" name="Text Box 20"/>
          <p:cNvSpPr txBox="1">
            <a:spLocks noChangeArrowheads="1"/>
          </p:cNvSpPr>
          <p:nvPr/>
        </p:nvSpPr>
        <p:spPr bwMode="gray">
          <a:xfrm>
            <a:off x="6269038" y="5022850"/>
            <a:ext cx="0" cy="274638"/>
          </a:xfrm>
          <a:prstGeom prst="rect">
            <a:avLst/>
          </a:prstGeom>
          <a:noFill/>
          <a:ln w="38100">
            <a:noFill/>
            <a:miter lim="800000"/>
            <a:headEnd/>
            <a:tailEnd/>
          </a:ln>
          <a:effectLst/>
        </p:spPr>
        <p:txBody>
          <a:bodyPr wrap="none" lIns="0" tIns="0" rIns="0" bIns="0" anchor="b">
            <a:spAutoFit/>
          </a:bodyPr>
          <a:lstStyle/>
          <a:p>
            <a:endParaRPr lang="en-US" sz="1800" b="1">
              <a:latin typeface="Arial" pitchFamily="34" charset="0"/>
            </a:endParaRPr>
          </a:p>
        </p:txBody>
      </p:sp>
      <p:sp>
        <p:nvSpPr>
          <p:cNvPr id="550933" name="Text Box 21"/>
          <p:cNvSpPr txBox="1">
            <a:spLocks noChangeArrowheads="1"/>
          </p:cNvSpPr>
          <p:nvPr/>
        </p:nvSpPr>
        <p:spPr bwMode="gray">
          <a:xfrm>
            <a:off x="6240463" y="5027613"/>
            <a:ext cx="125412" cy="274637"/>
          </a:xfrm>
          <a:prstGeom prst="rect">
            <a:avLst/>
          </a:prstGeom>
          <a:noFill/>
          <a:ln w="38100">
            <a:noFill/>
            <a:miter lim="800000"/>
            <a:headEnd/>
            <a:tailEnd/>
          </a:ln>
          <a:effectLst/>
        </p:spPr>
        <p:txBody>
          <a:bodyPr wrap="none" lIns="0" tIns="0" rIns="0" bIns="0" anchor="b">
            <a:spAutoFit/>
          </a:bodyPr>
          <a:lstStyle/>
          <a:p>
            <a:r>
              <a:rPr lang="en-US" sz="1800" b="1">
                <a:latin typeface="Arial" pitchFamily="34" charset="0"/>
              </a:rPr>
              <a:t>3</a:t>
            </a:r>
          </a:p>
        </p:txBody>
      </p:sp>
      <p:sp>
        <p:nvSpPr>
          <p:cNvPr id="550935" name="Text Box 23"/>
          <p:cNvSpPr txBox="1">
            <a:spLocks noChangeArrowheads="1"/>
          </p:cNvSpPr>
          <p:nvPr/>
        </p:nvSpPr>
        <p:spPr bwMode="gray">
          <a:xfrm>
            <a:off x="8367713" y="2251075"/>
            <a:ext cx="139700" cy="2471738"/>
          </a:xfrm>
          <a:prstGeom prst="rect">
            <a:avLst/>
          </a:prstGeom>
          <a:noFill/>
          <a:ln w="38100">
            <a:noFill/>
            <a:miter lim="800000"/>
            <a:headEnd/>
            <a:tailEnd/>
          </a:ln>
          <a:effectLst/>
        </p:spPr>
        <p:txBody>
          <a:bodyPr wrap="none" lIns="0" tIns="0" rIns="0" bIns="0" anchor="b">
            <a:spAutoFit/>
          </a:bodyPr>
          <a:lstStyle/>
          <a:p>
            <a:r>
              <a:rPr lang="en-US" sz="1800" b="1">
                <a:solidFill>
                  <a:srgbClr val="0070C0"/>
                </a:solidFill>
                <a:latin typeface="Arial" pitchFamily="34" charset="0"/>
              </a:rPr>
              <a:t>e</a:t>
            </a:r>
          </a:p>
          <a:p>
            <a:r>
              <a:rPr lang="en-US" sz="1800" b="1">
                <a:solidFill>
                  <a:srgbClr val="0070C0"/>
                </a:solidFill>
                <a:latin typeface="Arial" pitchFamily="34" charset="0"/>
              </a:rPr>
              <a:t>x</a:t>
            </a:r>
          </a:p>
          <a:p>
            <a:r>
              <a:rPr lang="en-US" sz="1800" b="1">
                <a:solidFill>
                  <a:srgbClr val="0070C0"/>
                </a:solidFill>
                <a:latin typeface="Arial" pitchFamily="34" charset="0"/>
              </a:rPr>
              <a:t>c</a:t>
            </a:r>
          </a:p>
          <a:p>
            <a:r>
              <a:rPr lang="en-US" sz="1800" b="1">
                <a:solidFill>
                  <a:srgbClr val="0070C0"/>
                </a:solidFill>
                <a:latin typeface="Arial" pitchFamily="34" charset="0"/>
              </a:rPr>
              <a:t>e</a:t>
            </a:r>
          </a:p>
          <a:p>
            <a:r>
              <a:rPr lang="en-US" sz="1800" b="1">
                <a:solidFill>
                  <a:srgbClr val="0070C0"/>
                </a:solidFill>
                <a:latin typeface="Arial" pitchFamily="34" charset="0"/>
              </a:rPr>
              <a:t>l</a:t>
            </a:r>
          </a:p>
          <a:p>
            <a:r>
              <a:rPr lang="en-US" sz="1800" b="1">
                <a:solidFill>
                  <a:srgbClr val="0070C0"/>
                </a:solidFill>
                <a:latin typeface="Arial" pitchFamily="34" charset="0"/>
              </a:rPr>
              <a:t>l</a:t>
            </a:r>
          </a:p>
          <a:p>
            <a:r>
              <a:rPr lang="en-US" sz="1800" b="1">
                <a:solidFill>
                  <a:srgbClr val="0070C0"/>
                </a:solidFill>
                <a:latin typeface="Arial" pitchFamily="34" charset="0"/>
              </a:rPr>
              <a:t>e</a:t>
            </a:r>
          </a:p>
          <a:p>
            <a:r>
              <a:rPr lang="en-US" sz="1800" b="1">
                <a:solidFill>
                  <a:srgbClr val="0070C0"/>
                </a:solidFill>
                <a:latin typeface="Arial" pitchFamily="34" charset="0"/>
              </a:rPr>
              <a:t>n</a:t>
            </a:r>
          </a:p>
          <a:p>
            <a:r>
              <a:rPr lang="en-US" sz="1800" b="1">
                <a:solidFill>
                  <a:srgbClr val="0070C0"/>
                </a:solidFill>
                <a:latin typeface="Arial" pitchFamily="34" charset="0"/>
              </a:rPr>
              <a:t>t</a:t>
            </a:r>
          </a:p>
        </p:txBody>
      </p:sp>
      <p:sp>
        <p:nvSpPr>
          <p:cNvPr id="550936" name="Text Box 24"/>
          <p:cNvSpPr txBox="1">
            <a:spLocks noChangeArrowheads="1"/>
          </p:cNvSpPr>
          <p:nvPr/>
        </p:nvSpPr>
        <p:spPr bwMode="gray">
          <a:xfrm>
            <a:off x="4195763" y="3624263"/>
            <a:ext cx="139700" cy="1098550"/>
          </a:xfrm>
          <a:prstGeom prst="rect">
            <a:avLst/>
          </a:prstGeom>
          <a:noFill/>
          <a:ln w="38100">
            <a:noFill/>
            <a:miter lim="800000"/>
            <a:headEnd/>
            <a:tailEnd/>
          </a:ln>
          <a:effectLst/>
        </p:spPr>
        <p:txBody>
          <a:bodyPr wrap="none" lIns="0" tIns="0" rIns="0" bIns="0" anchor="b">
            <a:spAutoFit/>
          </a:bodyPr>
          <a:lstStyle/>
          <a:p>
            <a:r>
              <a:rPr lang="en-US" sz="1800" b="1" dirty="0">
                <a:solidFill>
                  <a:srgbClr val="0070C0"/>
                </a:solidFill>
                <a:latin typeface="Arial" pitchFamily="34" charset="0"/>
              </a:rPr>
              <a:t>p</a:t>
            </a:r>
          </a:p>
          <a:p>
            <a:r>
              <a:rPr lang="en-US" sz="1800" b="1" dirty="0">
                <a:solidFill>
                  <a:srgbClr val="0070C0"/>
                </a:solidFill>
                <a:latin typeface="Arial" pitchFamily="34" charset="0"/>
              </a:rPr>
              <a:t>o</a:t>
            </a:r>
          </a:p>
          <a:p>
            <a:r>
              <a:rPr lang="en-US" sz="1800" b="1" dirty="0">
                <a:solidFill>
                  <a:srgbClr val="0070C0"/>
                </a:solidFill>
                <a:latin typeface="Arial" pitchFamily="34" charset="0"/>
              </a:rPr>
              <a:t>o</a:t>
            </a:r>
          </a:p>
          <a:p>
            <a:r>
              <a:rPr lang="en-US" sz="1800" b="1" dirty="0">
                <a:solidFill>
                  <a:srgbClr val="0070C0"/>
                </a:solidFill>
                <a:latin typeface="Arial" pitchFamily="34" charset="0"/>
              </a:rPr>
              <a:t>r</a:t>
            </a:r>
          </a:p>
        </p:txBody>
      </p:sp>
      <p:sp>
        <p:nvSpPr>
          <p:cNvPr id="550937" name="Text Box 25"/>
          <p:cNvSpPr txBox="1">
            <a:spLocks noChangeArrowheads="1"/>
          </p:cNvSpPr>
          <p:nvPr/>
        </p:nvSpPr>
        <p:spPr bwMode="gray">
          <a:xfrm>
            <a:off x="5253038" y="3624263"/>
            <a:ext cx="127000" cy="1098550"/>
          </a:xfrm>
          <a:prstGeom prst="rect">
            <a:avLst/>
          </a:prstGeom>
          <a:noFill/>
          <a:ln w="38100">
            <a:noFill/>
            <a:miter lim="800000"/>
            <a:headEnd/>
            <a:tailEnd/>
          </a:ln>
          <a:effectLst/>
        </p:spPr>
        <p:txBody>
          <a:bodyPr wrap="none" lIns="0" tIns="0" rIns="0" bIns="0" anchor="b">
            <a:spAutoFit/>
          </a:bodyPr>
          <a:lstStyle/>
          <a:p>
            <a:r>
              <a:rPr lang="en-US" sz="1800" b="1">
                <a:solidFill>
                  <a:srgbClr val="0070C0"/>
                </a:solidFill>
                <a:latin typeface="Arial" pitchFamily="34" charset="0"/>
              </a:rPr>
              <a:t>f</a:t>
            </a:r>
          </a:p>
          <a:p>
            <a:r>
              <a:rPr lang="en-US" sz="1800" b="1">
                <a:solidFill>
                  <a:srgbClr val="0070C0"/>
                </a:solidFill>
                <a:latin typeface="Arial" pitchFamily="34" charset="0"/>
              </a:rPr>
              <a:t>a</a:t>
            </a:r>
          </a:p>
          <a:p>
            <a:r>
              <a:rPr lang="en-US" sz="1800" b="1">
                <a:solidFill>
                  <a:srgbClr val="0070C0"/>
                </a:solidFill>
                <a:latin typeface="Arial" pitchFamily="34" charset="0"/>
              </a:rPr>
              <a:t>I</a:t>
            </a:r>
          </a:p>
          <a:p>
            <a:r>
              <a:rPr lang="en-US" sz="1800" b="1">
                <a:solidFill>
                  <a:srgbClr val="0070C0"/>
                </a:solidFill>
                <a:latin typeface="Arial" pitchFamily="34" charset="0"/>
              </a:rPr>
              <a:t>r</a:t>
            </a:r>
          </a:p>
        </p:txBody>
      </p:sp>
      <p:sp>
        <p:nvSpPr>
          <p:cNvPr id="550938" name="Text Box 26"/>
          <p:cNvSpPr txBox="1">
            <a:spLocks noChangeArrowheads="1"/>
          </p:cNvSpPr>
          <p:nvPr/>
        </p:nvSpPr>
        <p:spPr bwMode="gray">
          <a:xfrm>
            <a:off x="6267450" y="3624263"/>
            <a:ext cx="139700" cy="1098550"/>
          </a:xfrm>
          <a:prstGeom prst="rect">
            <a:avLst/>
          </a:prstGeom>
          <a:noFill/>
          <a:ln w="38100">
            <a:noFill/>
            <a:miter lim="800000"/>
            <a:headEnd/>
            <a:tailEnd/>
          </a:ln>
          <a:effectLst/>
        </p:spPr>
        <p:txBody>
          <a:bodyPr wrap="none" lIns="0" tIns="0" rIns="0" bIns="0" anchor="b">
            <a:spAutoFit/>
          </a:bodyPr>
          <a:lstStyle/>
          <a:p>
            <a:r>
              <a:rPr lang="en-US" sz="1800" b="1">
                <a:solidFill>
                  <a:srgbClr val="0070C0"/>
                </a:solidFill>
                <a:latin typeface="Arial" pitchFamily="34" charset="0"/>
              </a:rPr>
              <a:t>g</a:t>
            </a:r>
          </a:p>
          <a:p>
            <a:r>
              <a:rPr lang="en-US" sz="1800" b="1">
                <a:solidFill>
                  <a:srgbClr val="0070C0"/>
                </a:solidFill>
                <a:latin typeface="Arial" pitchFamily="34" charset="0"/>
              </a:rPr>
              <a:t>o</a:t>
            </a:r>
          </a:p>
          <a:p>
            <a:r>
              <a:rPr lang="en-US" sz="1800" b="1">
                <a:solidFill>
                  <a:srgbClr val="0070C0"/>
                </a:solidFill>
                <a:latin typeface="Arial" pitchFamily="34" charset="0"/>
              </a:rPr>
              <a:t>o</a:t>
            </a:r>
          </a:p>
          <a:p>
            <a:r>
              <a:rPr lang="en-US" sz="1800" b="1">
                <a:solidFill>
                  <a:srgbClr val="0070C0"/>
                </a:solidFill>
                <a:latin typeface="Arial" pitchFamily="34" charset="0"/>
              </a:rPr>
              <a:t>d</a:t>
            </a:r>
          </a:p>
        </p:txBody>
      </p:sp>
      <p:sp>
        <p:nvSpPr>
          <p:cNvPr id="550939" name="Text Box 27"/>
          <p:cNvSpPr txBox="1">
            <a:spLocks noChangeArrowheads="1"/>
          </p:cNvSpPr>
          <p:nvPr/>
        </p:nvSpPr>
        <p:spPr bwMode="gray">
          <a:xfrm>
            <a:off x="7296150" y="2251075"/>
            <a:ext cx="139700" cy="2471738"/>
          </a:xfrm>
          <a:prstGeom prst="rect">
            <a:avLst/>
          </a:prstGeom>
          <a:noFill/>
          <a:ln w="38100">
            <a:noFill/>
            <a:miter lim="800000"/>
            <a:headEnd/>
            <a:tailEnd/>
          </a:ln>
          <a:effectLst/>
        </p:spPr>
        <p:txBody>
          <a:bodyPr wrap="none" lIns="0" tIns="0" rIns="0" bIns="0" anchor="b">
            <a:spAutoFit/>
          </a:bodyPr>
          <a:lstStyle/>
          <a:p>
            <a:r>
              <a:rPr lang="en-US" sz="1800" b="1">
                <a:solidFill>
                  <a:srgbClr val="0070C0"/>
                </a:solidFill>
                <a:latin typeface="Arial" pitchFamily="34" charset="0"/>
              </a:rPr>
              <a:t>v</a:t>
            </a:r>
          </a:p>
          <a:p>
            <a:r>
              <a:rPr lang="en-US" sz="1800" b="1">
                <a:solidFill>
                  <a:srgbClr val="0070C0"/>
                </a:solidFill>
                <a:latin typeface="Arial" pitchFamily="34" charset="0"/>
              </a:rPr>
              <a:t>e</a:t>
            </a:r>
          </a:p>
          <a:p>
            <a:r>
              <a:rPr lang="en-US" sz="1800" b="1">
                <a:solidFill>
                  <a:srgbClr val="0070C0"/>
                </a:solidFill>
                <a:latin typeface="Arial" pitchFamily="34" charset="0"/>
              </a:rPr>
              <a:t>r</a:t>
            </a:r>
          </a:p>
          <a:p>
            <a:r>
              <a:rPr lang="en-US" sz="1800" b="1">
                <a:solidFill>
                  <a:srgbClr val="0070C0"/>
                </a:solidFill>
                <a:latin typeface="Arial" pitchFamily="34" charset="0"/>
              </a:rPr>
              <a:t>y</a:t>
            </a:r>
          </a:p>
          <a:p>
            <a:endParaRPr lang="en-US" sz="1800" b="1">
              <a:solidFill>
                <a:srgbClr val="0070C0"/>
              </a:solidFill>
              <a:latin typeface="Arial" pitchFamily="34" charset="0"/>
            </a:endParaRPr>
          </a:p>
          <a:p>
            <a:r>
              <a:rPr lang="en-US" sz="1800" b="1">
                <a:solidFill>
                  <a:srgbClr val="0070C0"/>
                </a:solidFill>
                <a:latin typeface="Arial" pitchFamily="34" charset="0"/>
              </a:rPr>
              <a:t>g</a:t>
            </a:r>
          </a:p>
          <a:p>
            <a:r>
              <a:rPr lang="en-US" sz="1800" b="1">
                <a:solidFill>
                  <a:srgbClr val="0070C0"/>
                </a:solidFill>
                <a:latin typeface="Arial" pitchFamily="34" charset="0"/>
              </a:rPr>
              <a:t>o</a:t>
            </a:r>
          </a:p>
          <a:p>
            <a:r>
              <a:rPr lang="en-US" sz="1800" b="1">
                <a:solidFill>
                  <a:srgbClr val="0070C0"/>
                </a:solidFill>
                <a:latin typeface="Arial" pitchFamily="34" charset="0"/>
              </a:rPr>
              <a:t>o</a:t>
            </a:r>
          </a:p>
          <a:p>
            <a:r>
              <a:rPr lang="en-US" sz="1800" b="1">
                <a:solidFill>
                  <a:srgbClr val="0070C0"/>
                </a:solidFill>
                <a:latin typeface="Arial" pitchFamily="34" charset="0"/>
              </a:rPr>
              <a:t>d</a:t>
            </a:r>
          </a:p>
        </p:txBody>
      </p:sp>
      <p:sp>
        <p:nvSpPr>
          <p:cNvPr id="17" name="Rectangle 2"/>
          <p:cNvSpPr>
            <a:spLocks noGrp="1" noChangeArrowheads="1"/>
          </p:cNvSpPr>
          <p:nvPr>
            <p:ph type="title"/>
          </p:nvPr>
        </p:nvSpPr>
        <p:spPr>
          <a:xfrm>
            <a:off x="914400" y="274638"/>
            <a:ext cx="8229600" cy="1143000"/>
          </a:xfrm>
        </p:spPr>
        <p:txBody>
          <a:bodyPr/>
          <a:lstStyle/>
          <a:p>
            <a:r>
              <a:rPr lang="en-US" dirty="0" smtClean="0"/>
              <a:t>Questions</a:t>
            </a:r>
            <a:br>
              <a:rPr lang="en-US" dirty="0" smtClean="0"/>
            </a:br>
            <a:r>
              <a:rPr lang="en-US" sz="2400" dirty="0" smtClean="0">
                <a:latin typeface="Arial" pitchFamily="34" charset="0"/>
              </a:rPr>
              <a:t>Totally anchored versus end-point anchored</a:t>
            </a:r>
            <a:br>
              <a:rPr lang="en-US" sz="2400" dirty="0" smtClean="0">
                <a:latin typeface="Arial" pitchFamily="34" charset="0"/>
              </a:rPr>
            </a:br>
            <a:endParaRPr lang="en-US" dirty="0"/>
          </a:p>
        </p:txBody>
      </p:sp>
    </p:spTree>
    <p:extLst>
      <p:ext uri="{BB962C8B-B14F-4D97-AF65-F5344CB8AC3E}">
        <p14:creationId xmlns:p14="http://schemas.microsoft.com/office/powerpoint/2010/main" val="11531366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dirty="0" smtClean="0"/>
              <a:t>Questions</a:t>
            </a:r>
            <a:br>
              <a:rPr lang="en-US" dirty="0" smtClean="0"/>
            </a:br>
            <a:r>
              <a:rPr lang="en-US" sz="2400" dirty="0" smtClean="0"/>
              <a:t>T</a:t>
            </a:r>
            <a:r>
              <a:rPr lang="en-US" sz="2400" dirty="0" smtClean="0">
                <a:latin typeface="Arial" pitchFamily="34" charset="0"/>
              </a:rPr>
              <a:t>ypical anchors – which are balanced/unbalanced?</a:t>
            </a:r>
            <a:br>
              <a:rPr lang="en-US" sz="2400" dirty="0" smtClean="0">
                <a:latin typeface="Arial" pitchFamily="34" charset="0"/>
              </a:rPr>
            </a:br>
            <a:endParaRPr lang="en-US" dirty="0"/>
          </a:p>
        </p:txBody>
      </p:sp>
      <p:sp>
        <p:nvSpPr>
          <p:cNvPr id="552977" name="Rectangle 17"/>
          <p:cNvSpPr>
            <a:spLocks noGrp="1" noChangeArrowheads="1"/>
          </p:cNvSpPr>
          <p:nvPr>
            <p:ph type="body" idx="1"/>
          </p:nvPr>
        </p:nvSpPr>
        <p:spPr/>
        <p:txBody>
          <a:bodyPr/>
          <a:lstStyle/>
          <a:p>
            <a:r>
              <a:rPr lang="en-US" sz="1800" b="0" i="1" dirty="0"/>
              <a:t>How would you rate …?</a:t>
            </a:r>
            <a:r>
              <a:rPr lang="en-US" sz="1800" b="0" dirty="0"/>
              <a:t> excellent, very good, good, fair, poor</a:t>
            </a:r>
          </a:p>
          <a:p>
            <a:r>
              <a:rPr lang="en-US" sz="1800" b="0" i="1" dirty="0"/>
              <a:t>My… is very reliable.</a:t>
            </a:r>
            <a:r>
              <a:rPr lang="en-US" sz="1800" b="0" dirty="0"/>
              <a:t> strongly agree, agree, neither agree or disagree, disagree, strongly disagree</a:t>
            </a:r>
          </a:p>
          <a:p>
            <a:r>
              <a:rPr lang="en-US" sz="1800" b="0" i="1" dirty="0"/>
              <a:t>How satisfied are you with …?</a:t>
            </a:r>
            <a:r>
              <a:rPr lang="en-US" sz="1800" b="0" dirty="0"/>
              <a:t> extremely satisfied, very satisfied, somewhat satisfied, somewhat dissatisfied, very dissatisfied</a:t>
            </a:r>
          </a:p>
          <a:p>
            <a:r>
              <a:rPr lang="en-US" sz="1800" b="0" i="1" dirty="0"/>
              <a:t>The … is</a:t>
            </a:r>
            <a:r>
              <a:rPr lang="en-US" sz="1800" b="0" dirty="0"/>
              <a:t> much better than expected, better than expected, as expected, less than expected, much less than expected</a:t>
            </a:r>
          </a:p>
          <a:p>
            <a:r>
              <a:rPr lang="en-US" sz="1800" b="0" i="1" dirty="0"/>
              <a:t>The … is</a:t>
            </a:r>
            <a:r>
              <a:rPr lang="en-US" sz="1800" b="0" dirty="0"/>
              <a:t> one of the best, better than many, about the same as most, worse than many, one of the worst of all</a:t>
            </a:r>
          </a:p>
          <a:p>
            <a:r>
              <a:rPr lang="en-US" sz="1800" b="0" i="1" dirty="0"/>
              <a:t>Please grade</a:t>
            </a:r>
            <a:r>
              <a:rPr lang="en-US" sz="1800" b="0" dirty="0"/>
              <a:t>… A, B, C, D, F</a:t>
            </a:r>
          </a:p>
          <a:p>
            <a:r>
              <a:rPr lang="en-US" sz="1800" b="0" i="1" dirty="0"/>
              <a:t>How do you feel about…?</a:t>
            </a:r>
            <a:endParaRPr lang="en-US" sz="1800" b="0" dirty="0">
              <a:solidFill>
                <a:schemeClr val="folHlink"/>
              </a:solidFill>
            </a:endParaRPr>
          </a:p>
        </p:txBody>
      </p:sp>
      <p:sp>
        <p:nvSpPr>
          <p:cNvPr id="552970" name="Text Box 10"/>
          <p:cNvSpPr txBox="1">
            <a:spLocks noChangeArrowheads="1"/>
          </p:cNvSpPr>
          <p:nvPr/>
        </p:nvSpPr>
        <p:spPr bwMode="gray">
          <a:xfrm>
            <a:off x="6269038" y="5022850"/>
            <a:ext cx="0" cy="274638"/>
          </a:xfrm>
          <a:prstGeom prst="rect">
            <a:avLst/>
          </a:prstGeom>
          <a:noFill/>
          <a:ln w="38100">
            <a:noFill/>
            <a:miter lim="800000"/>
            <a:headEnd/>
            <a:tailEnd/>
          </a:ln>
          <a:effectLst/>
        </p:spPr>
        <p:txBody>
          <a:bodyPr wrap="none" lIns="0" tIns="0" rIns="0" bIns="0" anchor="b">
            <a:spAutoFit/>
          </a:bodyPr>
          <a:lstStyle/>
          <a:p>
            <a:endParaRPr lang="en-US" sz="1800" b="1">
              <a:latin typeface="Arial" pitchFamily="34" charset="0"/>
            </a:endParaRPr>
          </a:p>
        </p:txBody>
      </p:sp>
      <p:pic>
        <p:nvPicPr>
          <p:cNvPr id="552978" name="Picture 18" descr="F:\$ Work - Active\$My Workshop\faces.bmp"/>
          <p:cNvPicPr>
            <a:picLocks noChangeAspect="1" noChangeArrowheads="1"/>
          </p:cNvPicPr>
          <p:nvPr/>
        </p:nvPicPr>
        <p:blipFill>
          <a:blip r:embed="rId2" cstate="print"/>
          <a:srcRect/>
          <a:stretch>
            <a:fillRect/>
          </a:stretch>
        </p:blipFill>
        <p:spPr bwMode="auto">
          <a:xfrm>
            <a:off x="4624388" y="4683456"/>
            <a:ext cx="3813175" cy="427038"/>
          </a:xfrm>
          <a:prstGeom prst="rect">
            <a:avLst/>
          </a:prstGeom>
          <a:noFill/>
        </p:spPr>
      </p:pic>
    </p:spTree>
    <p:extLst>
      <p:ext uri="{BB962C8B-B14F-4D97-AF65-F5344CB8AC3E}">
        <p14:creationId xmlns:p14="http://schemas.microsoft.com/office/powerpoint/2010/main" val="3792227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dirty="0" smtClean="0"/>
              <a:t>Questions</a:t>
            </a:r>
            <a:br>
              <a:rPr lang="en-US" dirty="0" smtClean="0"/>
            </a:br>
            <a:r>
              <a:rPr lang="en-US" sz="2000" dirty="0" smtClean="0"/>
              <a:t>N</a:t>
            </a:r>
            <a:r>
              <a:rPr lang="en-US" sz="2000" dirty="0" smtClean="0">
                <a:latin typeface="Arial" pitchFamily="34" charset="0"/>
              </a:rPr>
              <a:t>ot applicable, no experience, don’t know, refused options</a:t>
            </a:r>
            <a:br>
              <a:rPr lang="en-US" sz="2000" dirty="0" smtClean="0">
                <a:latin typeface="Arial" pitchFamily="34" charset="0"/>
              </a:rPr>
            </a:br>
            <a:endParaRPr lang="en-US" dirty="0"/>
          </a:p>
        </p:txBody>
      </p:sp>
      <p:sp>
        <p:nvSpPr>
          <p:cNvPr id="555011" name="Rectangle 3"/>
          <p:cNvSpPr>
            <a:spLocks noGrp="1" noChangeArrowheads="1"/>
          </p:cNvSpPr>
          <p:nvPr>
            <p:ph type="body" idx="1"/>
          </p:nvPr>
        </p:nvSpPr>
        <p:spPr/>
        <p:txBody>
          <a:bodyPr/>
          <a:lstStyle/>
          <a:p>
            <a:r>
              <a:rPr lang="en-US" dirty="0" smtClean="0"/>
              <a:t>Explicitly </a:t>
            </a:r>
            <a:r>
              <a:rPr lang="en-US" dirty="0"/>
              <a:t>stated as a response </a:t>
            </a:r>
            <a:r>
              <a:rPr lang="en-US" dirty="0" smtClean="0"/>
              <a:t>option</a:t>
            </a:r>
          </a:p>
          <a:p>
            <a:pPr lvl="1"/>
            <a:r>
              <a:rPr lang="en-US" dirty="0" smtClean="0"/>
              <a:t>Saves time over adding an additional question “have you had a …experience in the last 12 months?”</a:t>
            </a:r>
            <a:endParaRPr lang="en-US" dirty="0"/>
          </a:p>
          <a:p>
            <a:r>
              <a:rPr lang="en-US" dirty="0" smtClean="0"/>
              <a:t>Typical </a:t>
            </a:r>
            <a:r>
              <a:rPr lang="en-US" dirty="0"/>
              <a:t>coding 997, 998, 999</a:t>
            </a:r>
          </a:p>
          <a:p>
            <a:r>
              <a:rPr lang="en-US" dirty="0" smtClean="0"/>
              <a:t>Improves </a:t>
            </a:r>
            <a:r>
              <a:rPr lang="en-US" dirty="0"/>
              <a:t>reliability</a:t>
            </a:r>
          </a:p>
          <a:p>
            <a:r>
              <a:rPr lang="en-US" dirty="0" smtClean="0"/>
              <a:t>Yields </a:t>
            </a:r>
            <a:r>
              <a:rPr lang="en-US" dirty="0"/>
              <a:t>additional information and analysis </a:t>
            </a:r>
            <a:r>
              <a:rPr lang="en-US" dirty="0" smtClean="0"/>
              <a:t>capabilities</a:t>
            </a:r>
            <a:endParaRPr lang="en-US" dirty="0"/>
          </a:p>
        </p:txBody>
      </p:sp>
    </p:spTree>
    <p:extLst>
      <p:ext uri="{BB962C8B-B14F-4D97-AF65-F5344CB8AC3E}">
        <p14:creationId xmlns:p14="http://schemas.microsoft.com/office/powerpoint/2010/main" val="16536338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dirty="0" smtClean="0"/>
              <a:t>Questions</a:t>
            </a:r>
            <a:br>
              <a:rPr lang="en-US" dirty="0" smtClean="0"/>
            </a:br>
            <a:r>
              <a:rPr lang="en-US" sz="2400" dirty="0" smtClean="0"/>
              <a:t>S</a:t>
            </a:r>
            <a:r>
              <a:rPr lang="en-US" sz="2400" dirty="0" smtClean="0">
                <a:latin typeface="Arial" pitchFamily="34" charset="0"/>
              </a:rPr>
              <a:t>cale consistency</a:t>
            </a:r>
            <a:r>
              <a:rPr lang="en-US" sz="3200" dirty="0" smtClean="0">
                <a:latin typeface="Arial" pitchFamily="34" charset="0"/>
              </a:rPr>
              <a:t/>
            </a:r>
            <a:br>
              <a:rPr lang="en-US" sz="3200" dirty="0" smtClean="0">
                <a:latin typeface="Arial" pitchFamily="34" charset="0"/>
              </a:rPr>
            </a:br>
            <a:r>
              <a:rPr lang="en-US" sz="3200" dirty="0" smtClean="0">
                <a:latin typeface="Arial" pitchFamily="34" charset="0"/>
              </a:rPr>
              <a:t/>
            </a:r>
            <a:br>
              <a:rPr lang="en-US" sz="3200" dirty="0" smtClean="0">
                <a:latin typeface="Arial" pitchFamily="34" charset="0"/>
              </a:rPr>
            </a:br>
            <a:endParaRPr lang="en-US" dirty="0"/>
          </a:p>
        </p:txBody>
      </p:sp>
      <p:sp>
        <p:nvSpPr>
          <p:cNvPr id="556035" name="Rectangle 3"/>
          <p:cNvSpPr>
            <a:spLocks noGrp="1" noChangeArrowheads="1"/>
          </p:cNvSpPr>
          <p:nvPr>
            <p:ph type="body" idx="1"/>
          </p:nvPr>
        </p:nvSpPr>
        <p:spPr/>
        <p:txBody>
          <a:bodyPr/>
          <a:lstStyle/>
          <a:p>
            <a:r>
              <a:rPr lang="en-US" dirty="0" smtClean="0"/>
              <a:t>Inconsistent </a:t>
            </a:r>
            <a:r>
              <a:rPr lang="en-US" dirty="0"/>
              <a:t>scales (e.g. mixing 5 point and 7 point scales) confuse the respondent, leading to poorer reliability.</a:t>
            </a:r>
          </a:p>
          <a:p>
            <a:r>
              <a:rPr lang="en-US" dirty="0"/>
              <a:t>The dependent and independent (rating) variables should use the same scale. Using different scales will attenuate correlations (statistically insignificant drivers) and reduce model “fit” statistics. </a:t>
            </a:r>
          </a:p>
          <a:p>
            <a:r>
              <a:rPr lang="en-US" dirty="0"/>
              <a:t>For example, a low </a:t>
            </a:r>
            <a:r>
              <a:rPr lang="en-US" dirty="0" err="1"/>
              <a:t>R</a:t>
            </a:r>
            <a:r>
              <a:rPr lang="en-US" baseline="30000" dirty="0" err="1"/>
              <a:t>2</a:t>
            </a:r>
            <a:r>
              <a:rPr lang="en-US" dirty="0"/>
              <a:t> suggests missing variables or bad data.  Yet this can also be caused by inconsistent scales.</a:t>
            </a:r>
          </a:p>
        </p:txBody>
      </p:sp>
    </p:spTree>
    <p:extLst>
      <p:ext uri="{BB962C8B-B14F-4D97-AF65-F5344CB8AC3E}">
        <p14:creationId xmlns:p14="http://schemas.microsoft.com/office/powerpoint/2010/main" val="3126057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dirty="0" smtClean="0"/>
              <a:t>Questions</a:t>
            </a:r>
            <a:br>
              <a:rPr lang="en-US" dirty="0" smtClean="0"/>
            </a:br>
            <a:r>
              <a:rPr lang="en-US" sz="2400" dirty="0" smtClean="0"/>
              <a:t>S</a:t>
            </a:r>
            <a:r>
              <a:rPr lang="en-US" sz="2400" dirty="0" smtClean="0">
                <a:latin typeface="Arial" pitchFamily="34" charset="0"/>
              </a:rPr>
              <a:t>cale sensitivity</a:t>
            </a:r>
            <a:r>
              <a:rPr lang="en-US" sz="3200" dirty="0" smtClean="0">
                <a:latin typeface="Arial" pitchFamily="34" charset="0"/>
              </a:rPr>
              <a:t/>
            </a:r>
            <a:br>
              <a:rPr lang="en-US" sz="3200" dirty="0" smtClean="0">
                <a:latin typeface="Arial" pitchFamily="34" charset="0"/>
              </a:rPr>
            </a:br>
            <a:endParaRPr lang="en-US" dirty="0"/>
          </a:p>
        </p:txBody>
      </p:sp>
      <p:sp>
        <p:nvSpPr>
          <p:cNvPr id="558083" name="Rectangle 3"/>
          <p:cNvSpPr>
            <a:spLocks noGrp="1" noChangeArrowheads="1"/>
          </p:cNvSpPr>
          <p:nvPr>
            <p:ph type="body" idx="1"/>
          </p:nvPr>
        </p:nvSpPr>
        <p:spPr/>
        <p:txBody>
          <a:bodyPr/>
          <a:lstStyle/>
          <a:p>
            <a:r>
              <a:rPr lang="en-US" dirty="0" smtClean="0"/>
              <a:t>There </a:t>
            </a:r>
            <a:r>
              <a:rPr lang="en-US" dirty="0"/>
              <a:t>are several ways to improve scale sensitivity for tracking attribute ratings and detecting changes</a:t>
            </a:r>
          </a:p>
          <a:p>
            <a:pPr lvl="1"/>
            <a:r>
              <a:rPr lang="en-US" dirty="0" smtClean="0"/>
              <a:t>Lengthen </a:t>
            </a:r>
            <a:r>
              <a:rPr lang="en-US" dirty="0"/>
              <a:t>the scale </a:t>
            </a:r>
          </a:p>
          <a:p>
            <a:pPr lvl="2"/>
            <a:r>
              <a:rPr lang="en-US" dirty="0"/>
              <a:t>more data points e.g. 10 point versus 5 point</a:t>
            </a:r>
          </a:p>
          <a:p>
            <a:pPr lvl="1"/>
            <a:r>
              <a:rPr lang="en-US" dirty="0" smtClean="0"/>
              <a:t>Strengthen </a:t>
            </a:r>
            <a:r>
              <a:rPr lang="en-US" dirty="0"/>
              <a:t>the scale with heavier end-point anchors</a:t>
            </a:r>
          </a:p>
          <a:p>
            <a:pPr lvl="2"/>
            <a:r>
              <a:rPr lang="en-US" dirty="0"/>
              <a:t>“extremely” versus “very”</a:t>
            </a:r>
          </a:p>
          <a:p>
            <a:pPr lvl="1"/>
            <a:r>
              <a:rPr lang="en-US" dirty="0" smtClean="0"/>
              <a:t>Unbalance </a:t>
            </a:r>
            <a:r>
              <a:rPr lang="en-US" dirty="0"/>
              <a:t>the totally anchored scale</a:t>
            </a:r>
          </a:p>
          <a:p>
            <a:pPr lvl="2"/>
            <a:r>
              <a:rPr lang="en-US" dirty="0"/>
              <a:t>expand the portion of the scale which receives the most ratings. e.g. expand very into very + extremely</a:t>
            </a:r>
          </a:p>
          <a:p>
            <a:pPr lvl="2"/>
            <a:endParaRPr lang="en-US" dirty="0"/>
          </a:p>
        </p:txBody>
      </p:sp>
    </p:spTree>
    <p:extLst>
      <p:ext uri="{BB962C8B-B14F-4D97-AF65-F5344CB8AC3E}">
        <p14:creationId xmlns:p14="http://schemas.microsoft.com/office/powerpoint/2010/main" val="149023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dirty="0" smtClean="0"/>
              <a:t>Questions</a:t>
            </a:r>
            <a:br>
              <a:rPr lang="en-US" dirty="0" smtClean="0"/>
            </a:br>
            <a:r>
              <a:rPr lang="en-US" sz="2400" dirty="0" smtClean="0"/>
              <a:t>M</a:t>
            </a:r>
            <a:r>
              <a:rPr lang="en-US" sz="2400" dirty="0" smtClean="0">
                <a:latin typeface="Arial" pitchFamily="34" charset="0"/>
              </a:rPr>
              <a:t>eans versus top box scores</a:t>
            </a:r>
            <a:br>
              <a:rPr lang="en-US" sz="2400" dirty="0" smtClean="0">
                <a:latin typeface="Arial" pitchFamily="34" charset="0"/>
              </a:rPr>
            </a:br>
            <a:endParaRPr lang="en-US" dirty="0"/>
          </a:p>
        </p:txBody>
      </p:sp>
      <p:sp>
        <p:nvSpPr>
          <p:cNvPr id="560131" name="Rectangle 3"/>
          <p:cNvSpPr>
            <a:spLocks noGrp="1" noChangeArrowheads="1"/>
          </p:cNvSpPr>
          <p:nvPr>
            <p:ph type="body" idx="1"/>
          </p:nvPr>
        </p:nvSpPr>
        <p:spPr/>
        <p:txBody>
          <a:bodyPr/>
          <a:lstStyle/>
          <a:p>
            <a:pPr>
              <a:buNone/>
            </a:pPr>
            <a:r>
              <a:rPr lang="en-US" dirty="0" smtClean="0"/>
              <a:t>Top box scores</a:t>
            </a:r>
          </a:p>
          <a:p>
            <a:r>
              <a:rPr lang="en-US" dirty="0" smtClean="0"/>
              <a:t>Pros:</a:t>
            </a:r>
          </a:p>
          <a:p>
            <a:pPr lvl="1"/>
            <a:r>
              <a:rPr lang="en-US" dirty="0" smtClean="0">
                <a:solidFill>
                  <a:srgbClr val="0070C0"/>
                </a:solidFill>
              </a:rPr>
              <a:t>Top </a:t>
            </a:r>
            <a:r>
              <a:rPr lang="en-US" dirty="0">
                <a:solidFill>
                  <a:srgbClr val="0070C0"/>
                </a:solidFill>
              </a:rPr>
              <a:t>box scores </a:t>
            </a:r>
            <a:r>
              <a:rPr lang="en-US" dirty="0" smtClean="0">
                <a:solidFill>
                  <a:srgbClr val="0070C0"/>
                </a:solidFill>
              </a:rPr>
              <a:t>are </a:t>
            </a:r>
            <a:r>
              <a:rPr lang="en-US" dirty="0">
                <a:solidFill>
                  <a:srgbClr val="0070C0"/>
                </a:solidFill>
              </a:rPr>
              <a:t>more intuitive to senior management</a:t>
            </a:r>
          </a:p>
          <a:p>
            <a:pPr lvl="1"/>
            <a:r>
              <a:rPr lang="en-US" dirty="0" smtClean="0"/>
              <a:t>Top </a:t>
            </a:r>
            <a:r>
              <a:rPr lang="en-US" dirty="0"/>
              <a:t>scores are more sensitive to </a:t>
            </a:r>
            <a:r>
              <a:rPr lang="en-US" dirty="0" smtClean="0"/>
              <a:t>change</a:t>
            </a:r>
          </a:p>
          <a:p>
            <a:r>
              <a:rPr lang="en-US" dirty="0" smtClean="0"/>
              <a:t>Cons:</a:t>
            </a:r>
            <a:endParaRPr lang="en-US" dirty="0"/>
          </a:p>
          <a:p>
            <a:pPr lvl="1"/>
            <a:r>
              <a:rPr lang="en-US" dirty="0" smtClean="0"/>
              <a:t>Top </a:t>
            </a:r>
            <a:r>
              <a:rPr lang="en-US" dirty="0"/>
              <a:t>box scores yield an incomplete picture, ignoring what is happening </a:t>
            </a:r>
            <a:r>
              <a:rPr lang="en-US" dirty="0" smtClean="0"/>
              <a:t>elsewhere</a:t>
            </a:r>
            <a:endParaRPr lang="en-US" dirty="0"/>
          </a:p>
          <a:p>
            <a:pPr>
              <a:buNone/>
            </a:pPr>
            <a:endParaRPr lang="en-US" dirty="0" smtClean="0"/>
          </a:p>
          <a:p>
            <a:pPr>
              <a:buNone/>
            </a:pPr>
            <a:r>
              <a:rPr lang="en-US" dirty="0" smtClean="0"/>
              <a:t>Means</a:t>
            </a:r>
          </a:p>
          <a:p>
            <a:r>
              <a:rPr lang="en-US" dirty="0" smtClean="0"/>
              <a:t>Pros:</a:t>
            </a:r>
          </a:p>
          <a:p>
            <a:pPr lvl="1"/>
            <a:r>
              <a:rPr lang="en-US" dirty="0" smtClean="0"/>
              <a:t>Uses all customer data</a:t>
            </a:r>
          </a:p>
          <a:p>
            <a:r>
              <a:rPr lang="en-US" dirty="0" smtClean="0"/>
              <a:t>Cons:</a:t>
            </a:r>
          </a:p>
          <a:p>
            <a:pPr lvl="1"/>
            <a:r>
              <a:rPr lang="en-US" dirty="0" smtClean="0">
                <a:solidFill>
                  <a:srgbClr val="FF0000"/>
                </a:solidFill>
              </a:rPr>
              <a:t>Difficult to weave a story around </a:t>
            </a:r>
            <a:r>
              <a:rPr lang="en-US" dirty="0" smtClean="0"/>
              <a:t>“7.63 on a 10 point scale”</a:t>
            </a:r>
          </a:p>
          <a:p>
            <a:pPr>
              <a:buNone/>
            </a:pPr>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940278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3"/>
          <p:cNvSpPr>
            <a:spLocks noChangeArrowheads="1"/>
          </p:cNvSpPr>
          <p:nvPr/>
        </p:nvSpPr>
        <p:spPr bwMode="auto">
          <a:xfrm>
            <a:off x="990600" y="304800"/>
            <a:ext cx="7924800" cy="523220"/>
          </a:xfrm>
          <a:prstGeom prst="rect">
            <a:avLst/>
          </a:prstGeom>
          <a:noFill/>
          <a:ln w="9525">
            <a:noFill/>
            <a:miter lim="800000"/>
            <a:headEnd/>
            <a:tailEnd/>
          </a:ln>
        </p:spPr>
        <p:txBody>
          <a:bodyPr>
            <a:spAutoFit/>
          </a:bodyPr>
          <a:lstStyle/>
          <a:p>
            <a:r>
              <a:rPr lang="en-US" sz="2800" b="1" dirty="0" smtClean="0">
                <a:solidFill>
                  <a:srgbClr val="275352"/>
                </a:solidFill>
                <a:latin typeface="Arial Black" pitchFamily="34" charset="0"/>
              </a:rPr>
              <a:t>Agenda</a:t>
            </a:r>
            <a:endParaRPr lang="en-US" sz="2400" b="1" dirty="0">
              <a:solidFill>
                <a:srgbClr val="275352"/>
              </a:solidFill>
              <a:latin typeface="Arial Black" pitchFamily="34" charset="0"/>
            </a:endParaRPr>
          </a:p>
        </p:txBody>
      </p:sp>
      <p:sp>
        <p:nvSpPr>
          <p:cNvPr id="16387" name="TextBox 8"/>
          <p:cNvSpPr txBox="1">
            <a:spLocks noChangeArrowheads="1"/>
          </p:cNvSpPr>
          <p:nvPr/>
        </p:nvSpPr>
        <p:spPr bwMode="auto">
          <a:xfrm>
            <a:off x="781050" y="2276273"/>
            <a:ext cx="622300" cy="584200"/>
          </a:xfrm>
          <a:prstGeom prst="rect">
            <a:avLst/>
          </a:prstGeom>
          <a:noFill/>
          <a:ln w="9525">
            <a:noFill/>
            <a:miter lim="800000"/>
            <a:headEnd/>
            <a:tailEnd/>
          </a:ln>
        </p:spPr>
        <p:txBody>
          <a:bodyPr wrap="none">
            <a:spAutoFit/>
          </a:bodyPr>
          <a:lstStyle/>
          <a:p>
            <a:r>
              <a:rPr lang="en-US" sz="3200" dirty="0">
                <a:solidFill>
                  <a:srgbClr val="C00000"/>
                </a:solidFill>
                <a:sym typeface="Wingdings" pitchFamily="2" charset="2"/>
              </a:rPr>
              <a:t></a:t>
            </a:r>
            <a:endParaRPr lang="en-US" sz="3200" dirty="0">
              <a:solidFill>
                <a:srgbClr val="C00000"/>
              </a:solidFill>
            </a:endParaRPr>
          </a:p>
        </p:txBody>
      </p:sp>
      <p:sp>
        <p:nvSpPr>
          <p:cNvPr id="16388" name="Rectangle 7"/>
          <p:cNvSpPr>
            <a:spLocks noChangeArrowheads="1"/>
          </p:cNvSpPr>
          <p:nvPr/>
        </p:nvSpPr>
        <p:spPr bwMode="auto">
          <a:xfrm>
            <a:off x="1447800" y="3581400"/>
            <a:ext cx="7086600" cy="400050"/>
          </a:xfrm>
          <a:prstGeom prst="rect">
            <a:avLst/>
          </a:prstGeom>
          <a:solidFill>
            <a:srgbClr val="C4D0C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89" name="Rectangle 7"/>
          <p:cNvSpPr>
            <a:spLocks noChangeArrowheads="1"/>
          </p:cNvSpPr>
          <p:nvPr/>
        </p:nvSpPr>
        <p:spPr bwMode="auto">
          <a:xfrm>
            <a:off x="1447800" y="2371725"/>
            <a:ext cx="7086600" cy="401638"/>
          </a:xfrm>
          <a:prstGeom prst="rect">
            <a:avLst/>
          </a:prstGeom>
          <a:solidFill>
            <a:srgbClr val="AE2D2B"/>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0" name="Rectangle 7"/>
          <p:cNvSpPr>
            <a:spLocks noChangeArrowheads="1"/>
          </p:cNvSpPr>
          <p:nvPr/>
        </p:nvSpPr>
        <p:spPr bwMode="auto">
          <a:xfrm>
            <a:off x="1447800" y="4175456"/>
            <a:ext cx="7086600" cy="400050"/>
          </a:xfrm>
          <a:prstGeom prst="rect">
            <a:avLst/>
          </a:prstGeom>
          <a:solidFill>
            <a:srgbClr val="FFCB23"/>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1" name="Rectangle 7"/>
          <p:cNvSpPr>
            <a:spLocks noChangeArrowheads="1"/>
          </p:cNvSpPr>
          <p:nvPr/>
        </p:nvSpPr>
        <p:spPr bwMode="auto">
          <a:xfrm>
            <a:off x="1447800" y="4785056"/>
            <a:ext cx="7086600" cy="400050"/>
          </a:xfrm>
          <a:prstGeom prst="rect">
            <a:avLst/>
          </a:prstGeom>
          <a:solidFill>
            <a:srgbClr val="23458F"/>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2" name="Rectangle 7"/>
          <p:cNvSpPr>
            <a:spLocks noChangeArrowheads="1"/>
          </p:cNvSpPr>
          <p:nvPr/>
        </p:nvSpPr>
        <p:spPr bwMode="auto">
          <a:xfrm>
            <a:off x="1447800" y="2981325"/>
            <a:ext cx="7086600" cy="400050"/>
          </a:xfrm>
          <a:prstGeom prst="rect">
            <a:avLst/>
          </a:prstGeom>
          <a:solidFill>
            <a:srgbClr val="6D6A86"/>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3" name="Rectangle 7"/>
          <p:cNvSpPr>
            <a:spLocks noChangeArrowheads="1"/>
          </p:cNvSpPr>
          <p:nvPr/>
        </p:nvSpPr>
        <p:spPr bwMode="auto">
          <a:xfrm>
            <a:off x="1447800" y="1752600"/>
            <a:ext cx="7086600" cy="401638"/>
          </a:xfrm>
          <a:prstGeom prst="rect">
            <a:avLst/>
          </a:prstGeom>
          <a:solidFill>
            <a:srgbClr val="275352"/>
          </a:solidFill>
          <a:ln w="25400">
            <a:noFill/>
            <a:miter lim="800000"/>
            <a:headEnd/>
            <a:tailEnd type="none" w="lg" len="sm"/>
          </a:ln>
        </p:spPr>
        <p:txBody>
          <a:bodyPr wrap="none" lIns="0" tIns="0" rIns="0" bIns="0" anchor="ctr"/>
          <a:lstStyle/>
          <a:p>
            <a:pPr algn="ctr">
              <a:spcBef>
                <a:spcPct val="50000"/>
              </a:spcBef>
            </a:pPr>
            <a:endParaRPr lang="en-US" sz="1200">
              <a:solidFill>
                <a:srgbClr val="008852"/>
              </a:solidFill>
              <a:latin typeface="Verdana" pitchFamily="34" charset="0"/>
            </a:endParaRPr>
          </a:p>
        </p:txBody>
      </p:sp>
      <p:sp>
        <p:nvSpPr>
          <p:cNvPr id="16394" name="Content Placeholder 2"/>
          <p:cNvSpPr>
            <a:spLocks noGrp="1"/>
          </p:cNvSpPr>
          <p:nvPr>
            <p:ph idx="1"/>
          </p:nvPr>
        </p:nvSpPr>
        <p:spPr>
          <a:xfrm>
            <a:off x="1447800" y="1774825"/>
            <a:ext cx="7162800" cy="3254375"/>
          </a:xfrm>
        </p:spPr>
        <p:txBody>
          <a:bodyPr/>
          <a:lstStyle/>
          <a:p>
            <a:r>
              <a:rPr lang="en-US" sz="1600" dirty="0" smtClean="0">
                <a:solidFill>
                  <a:schemeClr val="bg1"/>
                </a:solidFill>
              </a:rPr>
              <a:t>Bennett Valley Group </a:t>
            </a:r>
            <a:r>
              <a:rPr lang="en-US" sz="1100" i="1" dirty="0" smtClean="0">
                <a:solidFill>
                  <a:schemeClr val="bg1"/>
                </a:solidFill>
              </a:rPr>
              <a:t>“Who are you?”</a:t>
            </a:r>
          </a:p>
          <a:p>
            <a:endParaRPr lang="en-US" sz="1100" i="1" dirty="0" smtClean="0">
              <a:solidFill>
                <a:schemeClr val="bg1"/>
              </a:solidFill>
            </a:endParaRPr>
          </a:p>
          <a:p>
            <a:r>
              <a:rPr lang="en-US" sz="1600" dirty="0" smtClean="0">
                <a:solidFill>
                  <a:schemeClr val="bg1"/>
                </a:solidFill>
              </a:rPr>
              <a:t>Business Case</a:t>
            </a:r>
            <a:r>
              <a:rPr lang="en-US" dirty="0" smtClean="0">
                <a:solidFill>
                  <a:schemeClr val="bg1"/>
                </a:solidFill>
              </a:rPr>
              <a:t>  </a:t>
            </a:r>
            <a:r>
              <a:rPr lang="en-US" sz="1100" i="1" dirty="0" smtClean="0">
                <a:solidFill>
                  <a:schemeClr val="bg1"/>
                </a:solidFill>
              </a:rPr>
              <a:t>“Why do I need customer feedback surveys?”</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Survey Design</a:t>
            </a:r>
            <a:r>
              <a:rPr lang="en-US" sz="1100" dirty="0" smtClean="0">
                <a:solidFill>
                  <a:schemeClr val="bg1"/>
                </a:solidFill>
              </a:rPr>
              <a:t>  “</a:t>
            </a:r>
            <a:r>
              <a:rPr lang="en-US" sz="1100" i="1" dirty="0" smtClean="0">
                <a:solidFill>
                  <a:schemeClr val="bg1"/>
                </a:solidFill>
              </a:rPr>
              <a:t>How do I create a short tasting room survey?</a:t>
            </a:r>
            <a:r>
              <a:rPr lang="en-US" sz="1600" i="1" dirty="0" smtClean="0">
                <a:solidFill>
                  <a:schemeClr val="bg1"/>
                </a:solidFill>
              </a:rPr>
              <a:t>”</a:t>
            </a:r>
            <a:endParaRPr lang="en-US" sz="1600" dirty="0" smtClean="0"/>
          </a:p>
          <a:p>
            <a:endParaRPr lang="en-US" sz="1600" dirty="0" smtClean="0"/>
          </a:p>
          <a:p>
            <a:r>
              <a:rPr lang="en-US" sz="1600" dirty="0" smtClean="0"/>
              <a:t>Survey Results</a:t>
            </a:r>
            <a:r>
              <a:rPr lang="en-US" dirty="0" smtClean="0"/>
              <a:t>  </a:t>
            </a:r>
            <a:r>
              <a:rPr lang="en-US" sz="1100" dirty="0" smtClean="0"/>
              <a:t>“</a:t>
            </a:r>
            <a:r>
              <a:rPr lang="en-US" sz="1100" i="1" dirty="0" smtClean="0"/>
              <a:t>What are the pitfalls”?”</a:t>
            </a:r>
            <a:endParaRPr lang="en-US" dirty="0" smtClean="0"/>
          </a:p>
          <a:p>
            <a:endParaRPr lang="en-US" dirty="0" smtClean="0">
              <a:solidFill>
                <a:schemeClr val="bg1"/>
              </a:solidFill>
            </a:endParaRPr>
          </a:p>
          <a:p>
            <a:r>
              <a:rPr lang="en-US" sz="1600" dirty="0" smtClean="0"/>
              <a:t>Benchmarking  </a:t>
            </a:r>
            <a:r>
              <a:rPr lang="en-US" sz="1100" i="1" dirty="0" smtClean="0"/>
              <a:t>“How does my winery performance compare”?”</a:t>
            </a:r>
            <a:endParaRPr lang="en-US" i="1" dirty="0" smtClean="0">
              <a:solidFill>
                <a:schemeClr val="bg1"/>
              </a:solidFill>
            </a:endParaRPr>
          </a:p>
          <a:p>
            <a:endParaRPr lang="en-US" dirty="0" smtClean="0">
              <a:solidFill>
                <a:schemeClr val="bg1"/>
              </a:solidFill>
            </a:endParaRPr>
          </a:p>
          <a:p>
            <a:r>
              <a:rPr lang="en-US" sz="1600" dirty="0" smtClean="0">
                <a:solidFill>
                  <a:schemeClr val="bg1"/>
                </a:solidFill>
              </a:rPr>
              <a:t>Questions and Answers </a:t>
            </a:r>
            <a:r>
              <a:rPr lang="en-US" sz="1100" i="1" dirty="0" smtClean="0">
                <a:solidFill>
                  <a:schemeClr val="bg1"/>
                </a:solidFill>
              </a:rPr>
              <a:t>“What questions do you have?”</a:t>
            </a:r>
            <a:endParaRPr lang="en-US" i="1" dirty="0" smtClean="0">
              <a:solidFill>
                <a:schemeClr val="bg1"/>
              </a:solidFill>
            </a:endParaRPr>
          </a:p>
          <a:p>
            <a:endParaRPr lang="en-US" dirty="0" smtClean="0"/>
          </a:p>
          <a:p>
            <a:r>
              <a:rPr lang="en-US" sz="1600" dirty="0" smtClean="0">
                <a:solidFill>
                  <a:schemeClr val="bg1"/>
                </a:solidFill>
              </a:rPr>
              <a:t>Next Steps</a:t>
            </a:r>
            <a:r>
              <a:rPr lang="en-US" dirty="0" smtClean="0">
                <a:solidFill>
                  <a:schemeClr val="bg1"/>
                </a:solidFill>
              </a:rPr>
              <a:t>  </a:t>
            </a:r>
            <a:r>
              <a:rPr lang="en-US" sz="1100" i="1" dirty="0" smtClean="0">
                <a:solidFill>
                  <a:schemeClr val="bg1"/>
                </a:solidFill>
              </a:rPr>
              <a:t>“Where do we go from here?”</a:t>
            </a:r>
            <a:endParaRPr lang="en-US" i="1" dirty="0" smtClean="0">
              <a:solidFill>
                <a:schemeClr val="bg1"/>
              </a:solidFill>
            </a:endParaRPr>
          </a:p>
          <a:p>
            <a:endParaRPr lang="en-US" dirty="0" smtClean="0"/>
          </a:p>
          <a:p>
            <a:endParaRPr lang="en-US" dirty="0" smtClean="0"/>
          </a:p>
        </p:txBody>
      </p:sp>
    </p:spTree>
    <p:extLst>
      <p:ext uri="{BB962C8B-B14F-4D97-AF65-F5344CB8AC3E}">
        <p14:creationId xmlns:p14="http://schemas.microsoft.com/office/powerpoint/2010/main" val="627337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major concerns of your winery management team?</a:t>
            </a:r>
            <a:endParaRPr lang="en-US" dirty="0"/>
          </a:p>
        </p:txBody>
      </p:sp>
      <p:sp>
        <p:nvSpPr>
          <p:cNvPr id="3" name="Content Placeholder 2"/>
          <p:cNvSpPr>
            <a:spLocks noGrp="1"/>
          </p:cNvSpPr>
          <p:nvPr>
            <p:ph idx="1"/>
          </p:nvPr>
        </p:nvSpPr>
        <p:spPr/>
        <p:txBody>
          <a:bodyPr/>
          <a:lstStyle/>
          <a:p>
            <a:r>
              <a:rPr lang="en-US" dirty="0" smtClean="0"/>
              <a:t>Business concerns?</a:t>
            </a:r>
          </a:p>
          <a:p>
            <a:r>
              <a:rPr lang="en-US" dirty="0" smtClean="0"/>
              <a:t>Customer concerns?</a:t>
            </a:r>
          </a:p>
          <a:p>
            <a:r>
              <a:rPr lang="en-US" dirty="0" smtClean="0"/>
              <a:t>What decisions do you need to make?</a:t>
            </a:r>
          </a:p>
          <a:p>
            <a:r>
              <a:rPr lang="en-US" dirty="0" smtClean="0"/>
              <a:t>What data do you use to drive your decisions?</a:t>
            </a:r>
          </a:p>
          <a:p>
            <a:pPr lvl="1"/>
            <a:r>
              <a:rPr lang="en-US" dirty="0" smtClean="0"/>
              <a:t>The “rear-view mirror” problem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experience in using customer surveys in the wine industry?</a:t>
            </a:r>
            <a:endParaRPr lang="en-US" dirty="0"/>
          </a:p>
        </p:txBody>
      </p:sp>
      <p:sp>
        <p:nvSpPr>
          <p:cNvPr id="3" name="Content Placeholder 2"/>
          <p:cNvSpPr>
            <a:spLocks noGrp="1"/>
          </p:cNvSpPr>
          <p:nvPr>
            <p:ph idx="1"/>
          </p:nvPr>
        </p:nvSpPr>
        <p:spPr/>
        <p:txBody>
          <a:bodyPr/>
          <a:lstStyle/>
          <a:p>
            <a:r>
              <a:rPr lang="en-US" dirty="0" smtClean="0"/>
              <a:t>?</a:t>
            </a:r>
          </a:p>
          <a:p>
            <a:r>
              <a:rPr lang="en-US" dirty="0" smtClean="0"/>
              <a:t>?</a:t>
            </a:r>
          </a:p>
          <a:p>
            <a:r>
              <a:rPr lang="en-US" dirty="0" smtClean="0"/>
              <a:t>?</a:t>
            </a:r>
          </a:p>
          <a:p>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hpps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987" y="1676400"/>
            <a:ext cx="3960813" cy="4210050"/>
          </a:xfrm>
          <a:prstGeom prst="rect">
            <a:avLst/>
          </a:prstGeom>
          <a:noFill/>
          <a:extLst>
            <a:ext uri="{909E8E84-426E-40DD-AFC4-6F175D3DCCD1}">
              <a14:hiddenFill xmlns:a14="http://schemas.microsoft.com/office/drawing/2010/main">
                <a:solidFill>
                  <a:srgbClr val="FFFFFF"/>
                </a:solidFill>
              </a14:hiddenFill>
            </a:ext>
          </a:extLst>
        </p:spPr>
      </p:pic>
      <p:sp>
        <p:nvSpPr>
          <p:cNvPr id="79876" name="Rectangle 4"/>
          <p:cNvSpPr>
            <a:spLocks noChangeArrowheads="1"/>
          </p:cNvSpPr>
          <p:nvPr/>
        </p:nvSpPr>
        <p:spPr bwMode="auto">
          <a:xfrm>
            <a:off x="1168400" y="1841500"/>
            <a:ext cx="2514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endParaRPr lang="en-US" altLang="en-US" sz="1600" i="0"/>
          </a:p>
        </p:txBody>
      </p:sp>
      <p:sp>
        <p:nvSpPr>
          <p:cNvPr id="79877" name="Rectangle 5"/>
          <p:cNvSpPr>
            <a:spLocks noChangeArrowheads="1"/>
          </p:cNvSpPr>
          <p:nvPr/>
        </p:nvSpPr>
        <p:spPr bwMode="auto">
          <a:xfrm>
            <a:off x="1114425" y="419100"/>
            <a:ext cx="7772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en-US" altLang="en-US" sz="2800" b="1" i="0" dirty="0" smtClean="0">
                <a:solidFill>
                  <a:schemeClr val="tx2"/>
                </a:solidFill>
              </a:rPr>
              <a:t>A Winery’s Whole </a:t>
            </a:r>
            <a:r>
              <a:rPr lang="en-US" altLang="en-US" sz="2800" b="1" i="0" dirty="0">
                <a:solidFill>
                  <a:schemeClr val="tx2"/>
                </a:solidFill>
              </a:rPr>
              <a:t>Customer Experience</a:t>
            </a:r>
            <a:endParaRPr lang="en-US" altLang="en-US" sz="3000" i="0" dirty="0">
              <a:solidFill>
                <a:schemeClr val="tx2"/>
              </a:solidFill>
            </a:endParaRPr>
          </a:p>
        </p:txBody>
      </p:sp>
      <p:sp>
        <p:nvSpPr>
          <p:cNvPr id="3" name="Content Placeholder 2"/>
          <p:cNvSpPr>
            <a:spLocks noGrp="1"/>
          </p:cNvSpPr>
          <p:nvPr>
            <p:ph idx="1"/>
          </p:nvPr>
        </p:nvSpPr>
        <p:spPr>
          <a:xfrm>
            <a:off x="1400175" y="5105400"/>
            <a:ext cx="4391025" cy="1295400"/>
          </a:xfrm>
        </p:spPr>
        <p:txBody>
          <a:bodyPr/>
          <a:lstStyle/>
          <a:p>
            <a:pPr>
              <a:lnSpc>
                <a:spcPct val="100000"/>
              </a:lnSpc>
            </a:pPr>
            <a:r>
              <a:rPr lang="en-US" sz="2000" b="0" dirty="0" err="1" smtClean="0">
                <a:latin typeface="AGaramond Bold"/>
              </a:rPr>
              <a:t>Peet’s</a:t>
            </a:r>
            <a:r>
              <a:rPr lang="en-US" sz="2000" b="0" dirty="0" smtClean="0">
                <a:latin typeface="AGaramond Bold"/>
              </a:rPr>
              <a:t> Coffee vs. Starbucks</a:t>
            </a:r>
          </a:p>
          <a:p>
            <a:pPr lvl="1"/>
            <a:r>
              <a:rPr lang="en-US" sz="2000" dirty="0" smtClean="0">
                <a:latin typeface="AGaramond Bold"/>
              </a:rPr>
              <a:t>Quality is the experience vs.</a:t>
            </a:r>
          </a:p>
          <a:p>
            <a:pPr lvl="1"/>
            <a:r>
              <a:rPr lang="en-US" sz="2000" b="0" dirty="0" smtClean="0">
                <a:latin typeface="AGaramond Bold"/>
              </a:rPr>
              <a:t>Quality is the product</a:t>
            </a:r>
          </a:p>
          <a:p>
            <a:pPr marL="0" indent="0">
              <a:lnSpc>
                <a:spcPct val="100000"/>
              </a:lnSpc>
              <a:buNone/>
            </a:pPr>
            <a:endParaRPr lang="en-US" sz="2000" b="0" dirty="0" smtClean="0">
              <a:latin typeface="AGaramond Bold"/>
            </a:endParaRPr>
          </a:p>
          <a:p>
            <a:pPr>
              <a:lnSpc>
                <a:spcPct val="100000"/>
              </a:lnSpc>
            </a:pPr>
            <a:endParaRPr lang="en-US" sz="2000" b="0" dirty="0">
              <a:latin typeface="AGaramond Bold"/>
            </a:endParaRPr>
          </a:p>
        </p:txBody>
      </p:sp>
      <p:sp>
        <p:nvSpPr>
          <p:cNvPr id="7" name="Content Placeholder 2"/>
          <p:cNvSpPr txBox="1">
            <a:spLocks/>
          </p:cNvSpPr>
          <p:nvPr/>
        </p:nvSpPr>
        <p:spPr bwMode="auto">
          <a:xfrm>
            <a:off x="1400175" y="1524000"/>
            <a:ext cx="3857625"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0" fontAlgn="base" hangingPunct="0">
              <a:lnSpc>
                <a:spcPts val="2000"/>
              </a:lnSpc>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v"/>
              <a:defRPr>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00000"/>
              </a:lnSpc>
            </a:pPr>
            <a:r>
              <a:rPr lang="en-US" sz="2800" b="0" dirty="0" smtClean="0">
                <a:latin typeface="AGaramond Bold"/>
              </a:rPr>
              <a:t>From awareness…to becoming a brand Ambassador.</a:t>
            </a:r>
          </a:p>
          <a:p>
            <a:pPr>
              <a:lnSpc>
                <a:spcPct val="100000"/>
              </a:lnSpc>
            </a:pPr>
            <a:r>
              <a:rPr lang="en-US" sz="2800" b="0" dirty="0" smtClean="0">
                <a:latin typeface="AGaramond Bold"/>
              </a:rPr>
              <a:t>And every point of interaction in between</a:t>
            </a:r>
          </a:p>
          <a:p>
            <a:pPr>
              <a:lnSpc>
                <a:spcPct val="100000"/>
              </a:lnSpc>
            </a:pPr>
            <a:endParaRPr lang="en-US" sz="2800" b="0" dirty="0" smtClean="0">
              <a:latin typeface="AGaramond Bold"/>
            </a:endParaRPr>
          </a:p>
          <a:p>
            <a:pPr marL="0" indent="0">
              <a:lnSpc>
                <a:spcPct val="100000"/>
              </a:lnSpc>
              <a:buFontTx/>
              <a:buNone/>
            </a:pPr>
            <a:endParaRPr lang="en-US" sz="2800" b="0" dirty="0" smtClean="0">
              <a:latin typeface="AGaramond Bold"/>
            </a:endParaRPr>
          </a:p>
          <a:p>
            <a:pPr>
              <a:lnSpc>
                <a:spcPct val="100000"/>
              </a:lnSpc>
            </a:pPr>
            <a:endParaRPr lang="en-US" sz="2800" b="0" dirty="0">
              <a:latin typeface="AGaramond Bold"/>
            </a:endParaRPr>
          </a:p>
        </p:txBody>
      </p:sp>
    </p:spTree>
    <p:extLst>
      <p:ext uri="{BB962C8B-B14F-4D97-AF65-F5344CB8AC3E}">
        <p14:creationId xmlns:p14="http://schemas.microsoft.com/office/powerpoint/2010/main" val="155361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275352"/>
      </a:dk2>
      <a:lt2>
        <a:srgbClr val="808080"/>
      </a:lt2>
      <a:accent1>
        <a:srgbClr val="23458F"/>
      </a:accent1>
      <a:accent2>
        <a:srgbClr val="FFCB23"/>
      </a:accent2>
      <a:accent3>
        <a:srgbClr val="FFFFFF"/>
      </a:accent3>
      <a:accent4>
        <a:srgbClr val="000000"/>
      </a:accent4>
      <a:accent5>
        <a:srgbClr val="ACB0C6"/>
      </a:accent5>
      <a:accent6>
        <a:srgbClr val="E7B81F"/>
      </a:accent6>
      <a:hlink>
        <a:srgbClr val="AE2D2B"/>
      </a:hlink>
      <a:folHlink>
        <a:srgbClr val="C4D0CF"/>
      </a:folHlink>
    </a:clrScheme>
    <a:fontScheme name="Default Design">
      <a:majorFont>
        <a:latin typeface="Palatino"/>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75352"/>
        </a:dk2>
        <a:lt2>
          <a:srgbClr val="808080"/>
        </a:lt2>
        <a:accent1>
          <a:srgbClr val="23458F"/>
        </a:accent1>
        <a:accent2>
          <a:srgbClr val="FFCB23"/>
        </a:accent2>
        <a:accent3>
          <a:srgbClr val="FFFFFF"/>
        </a:accent3>
        <a:accent4>
          <a:srgbClr val="000000"/>
        </a:accent4>
        <a:accent5>
          <a:srgbClr val="ACB0C6"/>
        </a:accent5>
        <a:accent6>
          <a:srgbClr val="E7B81F"/>
        </a:accent6>
        <a:hlink>
          <a:srgbClr val="AE2D2B"/>
        </a:hlink>
        <a:folHlink>
          <a:srgbClr val="ACBC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15636</TotalTime>
  <Words>3891</Words>
  <Application>Microsoft Office PowerPoint</Application>
  <PresentationFormat>On-screen Show (4:3)</PresentationFormat>
  <Paragraphs>734</Paragraphs>
  <Slides>55</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MS PGothic</vt:lpstr>
      <vt:lpstr>AGaramond Bold</vt:lpstr>
      <vt:lpstr>Arial</vt:lpstr>
      <vt:lpstr>Arial Black</vt:lpstr>
      <vt:lpstr>Book Antiqua</vt:lpstr>
      <vt:lpstr>Futura Bk</vt:lpstr>
      <vt:lpstr>Palatino</vt:lpstr>
      <vt:lpstr>Symbol</vt:lpstr>
      <vt:lpstr>Times New Roman</vt:lpstr>
      <vt:lpstr>Verdana</vt:lpstr>
      <vt:lpstr>Wingdings</vt:lpstr>
      <vt:lpstr>Default Design</vt:lpstr>
      <vt:lpstr>PowerPoint Presentation</vt:lpstr>
      <vt:lpstr>PowerPoint Presentation</vt:lpstr>
      <vt:lpstr>Introducing Bennett Valley Group</vt:lpstr>
      <vt:lpstr>Our clients Updated 2016</vt:lpstr>
      <vt:lpstr>Who are we? Ross Goodwin</vt:lpstr>
      <vt:lpstr>PowerPoint Presentation</vt:lpstr>
      <vt:lpstr>What are the major concerns of your winery management team?</vt:lpstr>
      <vt:lpstr>What is your experience in using customer surveys in the wine industry?</vt:lpstr>
      <vt:lpstr>PowerPoint Presentation</vt:lpstr>
      <vt:lpstr>Questions our winery clients are asking us about their DTC customers </vt:lpstr>
      <vt:lpstr>Questions our winery clients are asking us about their DTC customers (cont’d) </vt:lpstr>
      <vt:lpstr>Questions our winery clients are asking us about their DTC customers (cont’d) </vt:lpstr>
      <vt:lpstr>PowerPoint Presentation</vt:lpstr>
      <vt:lpstr>Measuring key customer touch points A Winery… </vt:lpstr>
      <vt:lpstr>Wine Club Success Model</vt:lpstr>
      <vt:lpstr>PowerPoint Presentation</vt:lpstr>
      <vt:lpstr>Ok, let’s say you want to conduct a Tasting room survey…. </vt:lpstr>
      <vt:lpstr>Ok, let’s say you want to conduct a Tasting room survey…. </vt:lpstr>
      <vt:lpstr>Tasting room survey Goals, strategies, tactics</vt:lpstr>
      <vt:lpstr>Tasting room survey Outline</vt:lpstr>
      <vt:lpstr>Tasting room survey Detailed</vt:lpstr>
      <vt:lpstr>Tasting room survey Implementation</vt:lpstr>
      <vt:lpstr>PowerPoint Presentation</vt:lpstr>
      <vt:lpstr>Tasting room survey Ok, I have my results, now what? Pitfalls</vt:lpstr>
      <vt:lpstr>The #1 mistake in customer feedback surveys </vt:lpstr>
      <vt:lpstr>The accuracy of a proportion Margin of error</vt:lpstr>
      <vt:lpstr>Confidence interval calculation Example</vt:lpstr>
      <vt:lpstr>Confidence interval calculation Example</vt:lpstr>
      <vt:lpstr>The #2 mistake in customer feedback surveys</vt:lpstr>
      <vt:lpstr>The #3 mistake in customer feedback surveys</vt:lpstr>
      <vt:lpstr>The #3 mistake in customer feedback surveys (cont’d)</vt:lpstr>
      <vt:lpstr>The #3 mistake in customer feedback surveys (cont’d)</vt:lpstr>
      <vt:lpstr>PowerPoint Presentation</vt:lpstr>
      <vt:lpstr>Moving your winery forward in 2010</vt:lpstr>
      <vt:lpstr>Brand Attribute Benchmarks Your Winery (for each segment)</vt:lpstr>
      <vt:lpstr>Touch Point Experience Benchmarks Your Winery (for each segment)</vt:lpstr>
      <vt:lpstr>Other Benchmarks</vt:lpstr>
      <vt:lpstr>Q&amp;A with Ross Goodwin Bennett Valley Group</vt:lpstr>
      <vt:lpstr>Appendix</vt:lpstr>
      <vt:lpstr>PowerPoint Presentation</vt:lpstr>
      <vt:lpstr>PowerPoint Presentation</vt:lpstr>
      <vt:lpstr>PowerPoint Presentation</vt:lpstr>
      <vt:lpstr>Common Sales / eCommerce / Wine Club Manager Goals All addressable by customer surveys</vt:lpstr>
      <vt:lpstr>PowerPoint Presentation</vt:lpstr>
      <vt:lpstr>Questions</vt:lpstr>
      <vt:lpstr>Questions Types</vt:lpstr>
      <vt:lpstr>Questions Many scale points versus few scale points </vt:lpstr>
      <vt:lpstr>Questions Odd scale points versus even scale points </vt:lpstr>
      <vt:lpstr>Questions Totally anchored versus end-point anchored </vt:lpstr>
      <vt:lpstr>Questions Totally anchored versus end-point anchored </vt:lpstr>
      <vt:lpstr>Questions Typical anchors – which are balanced/unbalanced? </vt:lpstr>
      <vt:lpstr>Questions Not applicable, no experience, don’t know, refused options </vt:lpstr>
      <vt:lpstr>Questions Scale consistency  </vt:lpstr>
      <vt:lpstr>Questions Scale sensitivity </vt:lpstr>
      <vt:lpstr>Questions Means versus top box scores </vt:lpstr>
    </vt:vector>
  </TitlesOfParts>
  <Company>santa rosa junior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RG</dc:creator>
  <cp:lastModifiedBy>Ross Goodwin</cp:lastModifiedBy>
  <cp:revision>474</cp:revision>
  <cp:lastPrinted>2010-04-02T17:06:44Z</cp:lastPrinted>
  <dcterms:created xsi:type="dcterms:W3CDTF">2003-09-16T19:01:34Z</dcterms:created>
  <dcterms:modified xsi:type="dcterms:W3CDTF">2016-06-15T06:12:36Z</dcterms:modified>
</cp:coreProperties>
</file>